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256" r:id="rId2"/>
    <p:sldId id="276" r:id="rId3"/>
    <p:sldId id="257" r:id="rId4"/>
    <p:sldId id="261" r:id="rId5"/>
    <p:sldId id="259" r:id="rId6"/>
    <p:sldId id="262" r:id="rId7"/>
    <p:sldId id="267" r:id="rId8"/>
    <p:sldId id="268" r:id="rId9"/>
    <p:sldId id="273" r:id="rId10"/>
    <p:sldId id="269" r:id="rId11"/>
    <p:sldId id="270" r:id="rId12"/>
    <p:sldId id="277" r:id="rId13"/>
    <p:sldId id="272" r:id="rId14"/>
    <p:sldId id="278" r:id="rId15"/>
    <p:sldId id="279" r:id="rId16"/>
    <p:sldId id="281" r:id="rId17"/>
    <p:sldId id="283" r:id="rId18"/>
    <p:sldId id="284" r:id="rId19"/>
    <p:sldId id="282" r:id="rId20"/>
    <p:sldId id="263" r:id="rId21"/>
    <p:sldId id="274" r:id="rId22"/>
    <p:sldId id="27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CC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25" autoAdjust="0"/>
    <p:restoredTop sz="94660"/>
  </p:normalViewPr>
  <p:slideViewPr>
    <p:cSldViewPr>
      <p:cViewPr varScale="1">
        <p:scale>
          <a:sx n="112" d="100"/>
          <a:sy n="112" d="100"/>
        </p:scale>
        <p:origin x="576" y="96"/>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yan Stokes" userId="96fc55882968b9b5" providerId="LiveId" clId="{187CD0A1-02D6-4ED0-B2BE-FDBA6DF2F31F}"/>
    <pc:docChg chg="custSel modSld">
      <pc:chgData name="Ryan Stokes" userId="96fc55882968b9b5" providerId="LiveId" clId="{187CD0A1-02D6-4ED0-B2BE-FDBA6DF2F31F}" dt="2023-07-27T15:39:15.565" v="110" actId="33524"/>
      <pc:docMkLst>
        <pc:docMk/>
      </pc:docMkLst>
      <pc:sldChg chg="modSp mod">
        <pc:chgData name="Ryan Stokes" userId="96fc55882968b9b5" providerId="LiveId" clId="{187CD0A1-02D6-4ED0-B2BE-FDBA6DF2F31F}" dt="2023-07-27T15:39:15.565" v="110" actId="33524"/>
        <pc:sldMkLst>
          <pc:docMk/>
          <pc:sldMk cId="2637673684" sldId="262"/>
        </pc:sldMkLst>
        <pc:spChg chg="mod">
          <ac:chgData name="Ryan Stokes" userId="96fc55882968b9b5" providerId="LiveId" clId="{187CD0A1-02D6-4ED0-B2BE-FDBA6DF2F31F}" dt="2023-07-27T15:39:15.565" v="110" actId="33524"/>
          <ac:spMkLst>
            <pc:docMk/>
            <pc:sldMk cId="2637673684" sldId="262"/>
            <ac:spMk id="13" creationId="{BCF9BB7A-B2CB-0BFF-F222-E3ACEC24F9D1}"/>
          </ac:spMkLst>
        </pc:spChg>
      </pc:sldChg>
      <pc:sldChg chg="modSp mod">
        <pc:chgData name="Ryan Stokes" userId="96fc55882968b9b5" providerId="LiveId" clId="{187CD0A1-02D6-4ED0-B2BE-FDBA6DF2F31F}" dt="2023-07-27T14:47:04.041" v="109"/>
        <pc:sldMkLst>
          <pc:docMk/>
          <pc:sldMk cId="547100618" sldId="263"/>
        </pc:sldMkLst>
        <pc:spChg chg="mod">
          <ac:chgData name="Ryan Stokes" userId="96fc55882968b9b5" providerId="LiveId" clId="{187CD0A1-02D6-4ED0-B2BE-FDBA6DF2F31F}" dt="2023-07-27T14:47:04.041" v="109"/>
          <ac:spMkLst>
            <pc:docMk/>
            <pc:sldMk cId="547100618" sldId="263"/>
            <ac:spMk id="3" creationId="{57F23AF2-9605-E9F1-E373-C2D6A9F869FE}"/>
          </ac:spMkLst>
        </pc:spChg>
      </pc:sldChg>
      <pc:sldChg chg="modSp mod">
        <pc:chgData name="Ryan Stokes" userId="96fc55882968b9b5" providerId="LiveId" clId="{187CD0A1-02D6-4ED0-B2BE-FDBA6DF2F31F}" dt="2023-07-27T14:16:56.073" v="76" actId="1076"/>
        <pc:sldMkLst>
          <pc:docMk/>
          <pc:sldMk cId="1881351617" sldId="267"/>
        </pc:sldMkLst>
        <pc:spChg chg="mod">
          <ac:chgData name="Ryan Stokes" userId="96fc55882968b9b5" providerId="LiveId" clId="{187CD0A1-02D6-4ED0-B2BE-FDBA6DF2F31F}" dt="2023-07-27T14:16:56.073" v="76" actId="1076"/>
          <ac:spMkLst>
            <pc:docMk/>
            <pc:sldMk cId="1881351617" sldId="267"/>
            <ac:spMk id="14" creationId="{77EA7BE8-DD89-238A-4C45-0768B95B7AB8}"/>
          </ac:spMkLst>
        </pc:spChg>
      </pc:sldChg>
      <pc:sldChg chg="modSp mod">
        <pc:chgData name="Ryan Stokes" userId="96fc55882968b9b5" providerId="LiveId" clId="{187CD0A1-02D6-4ED0-B2BE-FDBA6DF2F31F}" dt="2023-07-27T14:46:42.033" v="103"/>
        <pc:sldMkLst>
          <pc:docMk/>
          <pc:sldMk cId="3498104636" sldId="274"/>
        </pc:sldMkLst>
        <pc:spChg chg="mod">
          <ac:chgData name="Ryan Stokes" userId="96fc55882968b9b5" providerId="LiveId" clId="{187CD0A1-02D6-4ED0-B2BE-FDBA6DF2F31F}" dt="2023-07-27T14:46:42.033" v="103"/>
          <ac:spMkLst>
            <pc:docMk/>
            <pc:sldMk cId="3498104636" sldId="274"/>
            <ac:spMk id="3" creationId="{57F23AF2-9605-E9F1-E373-C2D6A9F869FE}"/>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5204CD-6958-4A55-82AA-4AD73B3B6A19}" type="doc">
      <dgm:prSet loTypeId="urn:microsoft.com/office/officeart/2005/8/layout/process4" loCatId="list" qsTypeId="urn:microsoft.com/office/officeart/2005/8/quickstyle/simple1" qsCatId="simple" csTypeId="urn:microsoft.com/office/officeart/2005/8/colors/accent3_4" csCatId="accent3" phldr="1"/>
      <dgm:spPr/>
      <dgm:t>
        <a:bodyPr/>
        <a:lstStyle/>
        <a:p>
          <a:endParaRPr lang="en-US"/>
        </a:p>
      </dgm:t>
    </dgm:pt>
    <dgm:pt modelId="{C712D637-7FF1-401C-9304-F85D1B95B226}">
      <dgm:prSet phldrT="[Text]"/>
      <dgm:spPr/>
      <dgm:t>
        <a:bodyPr/>
        <a:lstStyle/>
        <a:p>
          <a:r>
            <a:rPr lang="en-US" dirty="0"/>
            <a:t>Introduction</a:t>
          </a:r>
        </a:p>
      </dgm:t>
    </dgm:pt>
    <dgm:pt modelId="{05E1DD5C-7FEF-48F0-9651-C74D082ACBA9}" type="parTrans" cxnId="{9653D664-EC18-40D7-9F5E-3B27A70DCA4D}">
      <dgm:prSet/>
      <dgm:spPr/>
      <dgm:t>
        <a:bodyPr/>
        <a:lstStyle/>
        <a:p>
          <a:endParaRPr lang="en-US"/>
        </a:p>
      </dgm:t>
    </dgm:pt>
    <dgm:pt modelId="{F14B97BF-E90F-4D5A-A42B-6364BCB81249}" type="sibTrans" cxnId="{9653D664-EC18-40D7-9F5E-3B27A70DCA4D}">
      <dgm:prSet/>
      <dgm:spPr/>
      <dgm:t>
        <a:bodyPr/>
        <a:lstStyle/>
        <a:p>
          <a:endParaRPr lang="en-US"/>
        </a:p>
      </dgm:t>
    </dgm:pt>
    <dgm:pt modelId="{DB6AA457-F75F-415D-BDD5-92045774FE4B}">
      <dgm:prSet phldrT="[Text]"/>
      <dgm:spPr/>
      <dgm:t>
        <a:bodyPr/>
        <a:lstStyle/>
        <a:p>
          <a:r>
            <a:rPr lang="en-US" dirty="0"/>
            <a:t>History of Health Tech</a:t>
          </a:r>
        </a:p>
      </dgm:t>
    </dgm:pt>
    <dgm:pt modelId="{195DBB62-3C1E-4BED-ADB6-6E31CA6ABD63}" type="parTrans" cxnId="{93F76B4F-907D-4630-B1A9-C3BE3C102DFF}">
      <dgm:prSet/>
      <dgm:spPr/>
      <dgm:t>
        <a:bodyPr/>
        <a:lstStyle/>
        <a:p>
          <a:endParaRPr lang="en-US"/>
        </a:p>
      </dgm:t>
    </dgm:pt>
    <dgm:pt modelId="{C684833D-85CC-4010-A138-ABC65E139C69}" type="sibTrans" cxnId="{93F76B4F-907D-4630-B1A9-C3BE3C102DFF}">
      <dgm:prSet/>
      <dgm:spPr/>
      <dgm:t>
        <a:bodyPr/>
        <a:lstStyle/>
        <a:p>
          <a:endParaRPr lang="en-US"/>
        </a:p>
      </dgm:t>
    </dgm:pt>
    <dgm:pt modelId="{C3DC95A2-4D92-42C5-966E-8600E4BA31BD}">
      <dgm:prSet phldrT="[Text]"/>
      <dgm:spPr/>
      <dgm:t>
        <a:bodyPr/>
        <a:lstStyle/>
        <a:p>
          <a:r>
            <a:rPr lang="en-US" dirty="0"/>
            <a:t>Health Tech Now (Microbots and Nanotech)</a:t>
          </a:r>
        </a:p>
      </dgm:t>
    </dgm:pt>
    <dgm:pt modelId="{F9D94033-59E5-4228-A5F3-6CB272E77E3B}" type="parTrans" cxnId="{8A476EEB-6A39-4004-AD8C-BD56913E7B26}">
      <dgm:prSet/>
      <dgm:spPr/>
      <dgm:t>
        <a:bodyPr/>
        <a:lstStyle/>
        <a:p>
          <a:endParaRPr lang="en-US"/>
        </a:p>
      </dgm:t>
    </dgm:pt>
    <dgm:pt modelId="{A43E3114-C8AC-4F44-952D-8A0D6A8A6B45}" type="sibTrans" cxnId="{8A476EEB-6A39-4004-AD8C-BD56913E7B26}">
      <dgm:prSet/>
      <dgm:spPr/>
      <dgm:t>
        <a:bodyPr/>
        <a:lstStyle/>
        <a:p>
          <a:endParaRPr lang="en-US"/>
        </a:p>
      </dgm:t>
    </dgm:pt>
    <dgm:pt modelId="{6377284D-2EB1-4E11-9088-962BE86D76CE}">
      <dgm:prSet phldrT="[Text]"/>
      <dgm:spPr/>
      <dgm:t>
        <a:bodyPr/>
        <a:lstStyle/>
        <a:p>
          <a:r>
            <a:rPr lang="en-US" dirty="0"/>
            <a:t>Conclusion</a:t>
          </a:r>
        </a:p>
      </dgm:t>
    </dgm:pt>
    <dgm:pt modelId="{C5B3A295-97DE-4F8B-8189-FF3FBA980D0C}" type="parTrans" cxnId="{59EAF12E-80B5-424F-BE1D-CC992686D982}">
      <dgm:prSet/>
      <dgm:spPr/>
      <dgm:t>
        <a:bodyPr/>
        <a:lstStyle/>
        <a:p>
          <a:endParaRPr lang="en-IE"/>
        </a:p>
      </dgm:t>
    </dgm:pt>
    <dgm:pt modelId="{BF8039E6-8D62-42A6-B88A-40DC650250B3}" type="sibTrans" cxnId="{59EAF12E-80B5-424F-BE1D-CC992686D982}">
      <dgm:prSet/>
      <dgm:spPr/>
      <dgm:t>
        <a:bodyPr/>
        <a:lstStyle/>
        <a:p>
          <a:endParaRPr lang="en-IE"/>
        </a:p>
      </dgm:t>
    </dgm:pt>
    <dgm:pt modelId="{8DDC9DD3-18AF-42F4-9AE1-F879E7BBBE9D}">
      <dgm:prSet phldrT="[Text]"/>
      <dgm:spPr/>
      <dgm:t>
        <a:bodyPr/>
        <a:lstStyle/>
        <a:p>
          <a:r>
            <a:rPr lang="en-US" dirty="0"/>
            <a:t>Future of Health Tech</a:t>
          </a:r>
        </a:p>
      </dgm:t>
    </dgm:pt>
    <dgm:pt modelId="{3643C6DD-FBCF-4684-AFA2-52CB51D780D3}" type="sibTrans" cxnId="{2CBACC3C-1E02-4B67-98E2-7F886C9CAC67}">
      <dgm:prSet/>
      <dgm:spPr/>
      <dgm:t>
        <a:bodyPr/>
        <a:lstStyle/>
        <a:p>
          <a:endParaRPr lang="en-IE"/>
        </a:p>
      </dgm:t>
    </dgm:pt>
    <dgm:pt modelId="{F644FCF8-D3D3-4163-875E-26B8F197DF36}" type="parTrans" cxnId="{2CBACC3C-1E02-4B67-98E2-7F886C9CAC67}">
      <dgm:prSet/>
      <dgm:spPr/>
      <dgm:t>
        <a:bodyPr/>
        <a:lstStyle/>
        <a:p>
          <a:endParaRPr lang="en-IE"/>
        </a:p>
      </dgm:t>
    </dgm:pt>
    <dgm:pt modelId="{31D3AE5D-DA06-4E2D-9D68-F5531DFE7C2B}" type="pres">
      <dgm:prSet presAssocID="{CD5204CD-6958-4A55-82AA-4AD73B3B6A19}" presName="Name0" presStyleCnt="0">
        <dgm:presLayoutVars>
          <dgm:dir/>
          <dgm:animLvl val="lvl"/>
          <dgm:resizeHandles val="exact"/>
        </dgm:presLayoutVars>
      </dgm:prSet>
      <dgm:spPr/>
    </dgm:pt>
    <dgm:pt modelId="{35A0EC7E-8660-4269-9C32-DAA56E250FC5}" type="pres">
      <dgm:prSet presAssocID="{6377284D-2EB1-4E11-9088-962BE86D76CE}" presName="boxAndChildren" presStyleCnt="0"/>
      <dgm:spPr/>
    </dgm:pt>
    <dgm:pt modelId="{49C126DE-B84C-4067-9963-417AD3D32070}" type="pres">
      <dgm:prSet presAssocID="{6377284D-2EB1-4E11-9088-962BE86D76CE}" presName="parentTextBox" presStyleLbl="node1" presStyleIdx="0" presStyleCnt="5"/>
      <dgm:spPr/>
    </dgm:pt>
    <dgm:pt modelId="{6C760B7E-A1A7-47BD-AAA3-DE2E8C1359C4}" type="pres">
      <dgm:prSet presAssocID="{3643C6DD-FBCF-4684-AFA2-52CB51D780D3}" presName="sp" presStyleCnt="0"/>
      <dgm:spPr/>
    </dgm:pt>
    <dgm:pt modelId="{C4F4C697-548C-4D1C-AA9A-7240AD51D7BE}" type="pres">
      <dgm:prSet presAssocID="{8DDC9DD3-18AF-42F4-9AE1-F879E7BBBE9D}" presName="arrowAndChildren" presStyleCnt="0"/>
      <dgm:spPr/>
    </dgm:pt>
    <dgm:pt modelId="{D89EB048-340F-48D9-A34C-E4D29B40170A}" type="pres">
      <dgm:prSet presAssocID="{8DDC9DD3-18AF-42F4-9AE1-F879E7BBBE9D}" presName="parentTextArrow" presStyleLbl="node1" presStyleIdx="1" presStyleCnt="5"/>
      <dgm:spPr/>
    </dgm:pt>
    <dgm:pt modelId="{99B8D974-74AA-474F-B4FE-6850FC36C440}" type="pres">
      <dgm:prSet presAssocID="{A43E3114-C8AC-4F44-952D-8A0D6A8A6B45}" presName="sp" presStyleCnt="0"/>
      <dgm:spPr/>
    </dgm:pt>
    <dgm:pt modelId="{1D739FE3-B2B7-4187-91AF-B3BBF9BE6A66}" type="pres">
      <dgm:prSet presAssocID="{C3DC95A2-4D92-42C5-966E-8600E4BA31BD}" presName="arrowAndChildren" presStyleCnt="0"/>
      <dgm:spPr/>
    </dgm:pt>
    <dgm:pt modelId="{642439B4-2CF1-4DE6-BB7C-1003C6EFBDD0}" type="pres">
      <dgm:prSet presAssocID="{C3DC95A2-4D92-42C5-966E-8600E4BA31BD}" presName="parentTextArrow" presStyleLbl="node1" presStyleIdx="2" presStyleCnt="5"/>
      <dgm:spPr/>
    </dgm:pt>
    <dgm:pt modelId="{7F8DEC81-0DCB-4545-8129-1A1632B41B5E}" type="pres">
      <dgm:prSet presAssocID="{C684833D-85CC-4010-A138-ABC65E139C69}" presName="sp" presStyleCnt="0"/>
      <dgm:spPr/>
    </dgm:pt>
    <dgm:pt modelId="{33200553-5A1C-45F1-A422-26ECCEDBD439}" type="pres">
      <dgm:prSet presAssocID="{DB6AA457-F75F-415D-BDD5-92045774FE4B}" presName="arrowAndChildren" presStyleCnt="0"/>
      <dgm:spPr/>
    </dgm:pt>
    <dgm:pt modelId="{7371425A-4D37-4FA7-A21E-1529F4324E45}" type="pres">
      <dgm:prSet presAssocID="{DB6AA457-F75F-415D-BDD5-92045774FE4B}" presName="parentTextArrow" presStyleLbl="node1" presStyleIdx="3" presStyleCnt="5"/>
      <dgm:spPr/>
    </dgm:pt>
    <dgm:pt modelId="{0226793B-92A0-4530-A8D1-D80AF6A16C31}" type="pres">
      <dgm:prSet presAssocID="{F14B97BF-E90F-4D5A-A42B-6364BCB81249}" presName="sp" presStyleCnt="0"/>
      <dgm:spPr/>
    </dgm:pt>
    <dgm:pt modelId="{1A669411-1539-46A4-9D6E-2C85E15B0FA6}" type="pres">
      <dgm:prSet presAssocID="{C712D637-7FF1-401C-9304-F85D1B95B226}" presName="arrowAndChildren" presStyleCnt="0"/>
      <dgm:spPr/>
    </dgm:pt>
    <dgm:pt modelId="{859CA2CA-8A33-4975-9F01-7A3C8BB729DE}" type="pres">
      <dgm:prSet presAssocID="{C712D637-7FF1-401C-9304-F85D1B95B226}" presName="parentTextArrow" presStyleLbl="node1" presStyleIdx="4" presStyleCnt="5"/>
      <dgm:spPr/>
    </dgm:pt>
  </dgm:ptLst>
  <dgm:cxnLst>
    <dgm:cxn modelId="{598C8D04-B8E9-48C6-88E8-75CA9CE2A873}" type="presOf" srcId="{C3DC95A2-4D92-42C5-966E-8600E4BA31BD}" destId="{642439B4-2CF1-4DE6-BB7C-1003C6EFBDD0}" srcOrd="0" destOrd="0" presId="urn:microsoft.com/office/officeart/2005/8/layout/process4"/>
    <dgm:cxn modelId="{59EAF12E-80B5-424F-BE1D-CC992686D982}" srcId="{CD5204CD-6958-4A55-82AA-4AD73B3B6A19}" destId="{6377284D-2EB1-4E11-9088-962BE86D76CE}" srcOrd="4" destOrd="0" parTransId="{C5B3A295-97DE-4F8B-8189-FF3FBA980D0C}" sibTransId="{BF8039E6-8D62-42A6-B88A-40DC650250B3}"/>
    <dgm:cxn modelId="{2CBACC3C-1E02-4B67-98E2-7F886C9CAC67}" srcId="{CD5204CD-6958-4A55-82AA-4AD73B3B6A19}" destId="{8DDC9DD3-18AF-42F4-9AE1-F879E7BBBE9D}" srcOrd="3" destOrd="0" parTransId="{F644FCF8-D3D3-4163-875E-26B8F197DF36}" sibTransId="{3643C6DD-FBCF-4684-AFA2-52CB51D780D3}"/>
    <dgm:cxn modelId="{9653D664-EC18-40D7-9F5E-3B27A70DCA4D}" srcId="{CD5204CD-6958-4A55-82AA-4AD73B3B6A19}" destId="{C712D637-7FF1-401C-9304-F85D1B95B226}" srcOrd="0" destOrd="0" parTransId="{05E1DD5C-7FEF-48F0-9651-C74D082ACBA9}" sibTransId="{F14B97BF-E90F-4D5A-A42B-6364BCB81249}"/>
    <dgm:cxn modelId="{93F76B4F-907D-4630-B1A9-C3BE3C102DFF}" srcId="{CD5204CD-6958-4A55-82AA-4AD73B3B6A19}" destId="{DB6AA457-F75F-415D-BDD5-92045774FE4B}" srcOrd="1" destOrd="0" parTransId="{195DBB62-3C1E-4BED-ADB6-6E31CA6ABD63}" sibTransId="{C684833D-85CC-4010-A138-ABC65E139C69}"/>
    <dgm:cxn modelId="{8C9BD688-12E5-4F5A-8BDA-E772A4740AB3}" type="presOf" srcId="{C712D637-7FF1-401C-9304-F85D1B95B226}" destId="{859CA2CA-8A33-4975-9F01-7A3C8BB729DE}" srcOrd="0" destOrd="0" presId="urn:microsoft.com/office/officeart/2005/8/layout/process4"/>
    <dgm:cxn modelId="{0CE79BAC-C717-4253-9B80-C8A96B03C6F6}" type="presOf" srcId="{DB6AA457-F75F-415D-BDD5-92045774FE4B}" destId="{7371425A-4D37-4FA7-A21E-1529F4324E45}" srcOrd="0" destOrd="0" presId="urn:microsoft.com/office/officeart/2005/8/layout/process4"/>
    <dgm:cxn modelId="{E3E07DAD-5E0B-4B79-90B2-A27743C8E853}" type="presOf" srcId="{6377284D-2EB1-4E11-9088-962BE86D76CE}" destId="{49C126DE-B84C-4067-9963-417AD3D32070}" srcOrd="0" destOrd="0" presId="urn:microsoft.com/office/officeart/2005/8/layout/process4"/>
    <dgm:cxn modelId="{8F9C94B8-2722-4DFB-8419-922357272B6B}" type="presOf" srcId="{CD5204CD-6958-4A55-82AA-4AD73B3B6A19}" destId="{31D3AE5D-DA06-4E2D-9D68-F5531DFE7C2B}" srcOrd="0" destOrd="0" presId="urn:microsoft.com/office/officeart/2005/8/layout/process4"/>
    <dgm:cxn modelId="{8C32E4BD-D561-4AA0-A808-FEB7BF030605}" type="presOf" srcId="{8DDC9DD3-18AF-42F4-9AE1-F879E7BBBE9D}" destId="{D89EB048-340F-48D9-A34C-E4D29B40170A}" srcOrd="0" destOrd="0" presId="urn:microsoft.com/office/officeart/2005/8/layout/process4"/>
    <dgm:cxn modelId="{8A476EEB-6A39-4004-AD8C-BD56913E7B26}" srcId="{CD5204CD-6958-4A55-82AA-4AD73B3B6A19}" destId="{C3DC95A2-4D92-42C5-966E-8600E4BA31BD}" srcOrd="2" destOrd="0" parTransId="{F9D94033-59E5-4228-A5F3-6CB272E77E3B}" sibTransId="{A43E3114-C8AC-4F44-952D-8A0D6A8A6B45}"/>
    <dgm:cxn modelId="{7E40C8A6-96D7-4FF0-835E-675847A20A3D}" type="presParOf" srcId="{31D3AE5D-DA06-4E2D-9D68-F5531DFE7C2B}" destId="{35A0EC7E-8660-4269-9C32-DAA56E250FC5}" srcOrd="0" destOrd="0" presId="urn:microsoft.com/office/officeart/2005/8/layout/process4"/>
    <dgm:cxn modelId="{09875BF0-08E9-458D-85DB-6511254195FA}" type="presParOf" srcId="{35A0EC7E-8660-4269-9C32-DAA56E250FC5}" destId="{49C126DE-B84C-4067-9963-417AD3D32070}" srcOrd="0" destOrd="0" presId="urn:microsoft.com/office/officeart/2005/8/layout/process4"/>
    <dgm:cxn modelId="{7DB45FB2-CAEC-4CA4-8F44-BEF10907B75F}" type="presParOf" srcId="{31D3AE5D-DA06-4E2D-9D68-F5531DFE7C2B}" destId="{6C760B7E-A1A7-47BD-AAA3-DE2E8C1359C4}" srcOrd="1" destOrd="0" presId="urn:microsoft.com/office/officeart/2005/8/layout/process4"/>
    <dgm:cxn modelId="{A6770AE8-941E-4CCD-9558-F78DAD889220}" type="presParOf" srcId="{31D3AE5D-DA06-4E2D-9D68-F5531DFE7C2B}" destId="{C4F4C697-548C-4D1C-AA9A-7240AD51D7BE}" srcOrd="2" destOrd="0" presId="urn:microsoft.com/office/officeart/2005/8/layout/process4"/>
    <dgm:cxn modelId="{F28BAC13-E48A-44FB-99EB-65D6602B1B30}" type="presParOf" srcId="{C4F4C697-548C-4D1C-AA9A-7240AD51D7BE}" destId="{D89EB048-340F-48D9-A34C-E4D29B40170A}" srcOrd="0" destOrd="0" presId="urn:microsoft.com/office/officeart/2005/8/layout/process4"/>
    <dgm:cxn modelId="{EB463018-DCD3-447A-AA7E-FDC2893A9EC6}" type="presParOf" srcId="{31D3AE5D-DA06-4E2D-9D68-F5531DFE7C2B}" destId="{99B8D974-74AA-474F-B4FE-6850FC36C440}" srcOrd="3" destOrd="0" presId="urn:microsoft.com/office/officeart/2005/8/layout/process4"/>
    <dgm:cxn modelId="{21C16D31-39B5-40A9-BC96-7CAF71E9334B}" type="presParOf" srcId="{31D3AE5D-DA06-4E2D-9D68-F5531DFE7C2B}" destId="{1D739FE3-B2B7-4187-91AF-B3BBF9BE6A66}" srcOrd="4" destOrd="0" presId="urn:microsoft.com/office/officeart/2005/8/layout/process4"/>
    <dgm:cxn modelId="{E90992C8-18E8-4E72-AD46-79C74AECCD75}" type="presParOf" srcId="{1D739FE3-B2B7-4187-91AF-B3BBF9BE6A66}" destId="{642439B4-2CF1-4DE6-BB7C-1003C6EFBDD0}" srcOrd="0" destOrd="0" presId="urn:microsoft.com/office/officeart/2005/8/layout/process4"/>
    <dgm:cxn modelId="{47EA5B00-FECA-4EA3-8858-020831D68EBC}" type="presParOf" srcId="{31D3AE5D-DA06-4E2D-9D68-F5531DFE7C2B}" destId="{7F8DEC81-0DCB-4545-8129-1A1632B41B5E}" srcOrd="5" destOrd="0" presId="urn:microsoft.com/office/officeart/2005/8/layout/process4"/>
    <dgm:cxn modelId="{F9086655-70F6-4D62-803D-9FB2B9CECBD7}" type="presParOf" srcId="{31D3AE5D-DA06-4E2D-9D68-F5531DFE7C2B}" destId="{33200553-5A1C-45F1-A422-26ECCEDBD439}" srcOrd="6" destOrd="0" presId="urn:microsoft.com/office/officeart/2005/8/layout/process4"/>
    <dgm:cxn modelId="{F9C4E479-1A12-49B4-840E-90ED42B6D93D}" type="presParOf" srcId="{33200553-5A1C-45F1-A422-26ECCEDBD439}" destId="{7371425A-4D37-4FA7-A21E-1529F4324E45}" srcOrd="0" destOrd="0" presId="urn:microsoft.com/office/officeart/2005/8/layout/process4"/>
    <dgm:cxn modelId="{DF157FA0-6CFF-475F-B2C1-C14A30CA284D}" type="presParOf" srcId="{31D3AE5D-DA06-4E2D-9D68-F5531DFE7C2B}" destId="{0226793B-92A0-4530-A8D1-D80AF6A16C31}" srcOrd="7" destOrd="0" presId="urn:microsoft.com/office/officeart/2005/8/layout/process4"/>
    <dgm:cxn modelId="{D9B8890F-622F-4EF7-B8C9-501999392107}" type="presParOf" srcId="{31D3AE5D-DA06-4E2D-9D68-F5531DFE7C2B}" destId="{1A669411-1539-46A4-9D6E-2C85E15B0FA6}" srcOrd="8" destOrd="0" presId="urn:microsoft.com/office/officeart/2005/8/layout/process4"/>
    <dgm:cxn modelId="{CF2E4F72-F757-4A14-BF45-750381229016}" type="presParOf" srcId="{1A669411-1539-46A4-9D6E-2C85E15B0FA6}" destId="{859CA2CA-8A33-4975-9F01-7A3C8BB729DE}"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5204CD-6958-4A55-82AA-4AD73B3B6A19}" type="doc">
      <dgm:prSet loTypeId="urn:microsoft.com/office/officeart/2005/8/layout/process4" loCatId="list" qsTypeId="urn:microsoft.com/office/officeart/2005/8/quickstyle/simple1" qsCatId="simple" csTypeId="urn:microsoft.com/office/officeart/2005/8/colors/colorful3" csCatId="colorful" phldr="1"/>
      <dgm:spPr/>
      <dgm:t>
        <a:bodyPr/>
        <a:lstStyle/>
        <a:p>
          <a:endParaRPr lang="en-US"/>
        </a:p>
      </dgm:t>
    </dgm:pt>
    <dgm:pt modelId="{C712D637-7FF1-401C-9304-F85D1B95B226}">
      <dgm:prSet phldrT="[Text]"/>
      <dgm:spPr/>
      <dgm:t>
        <a:bodyPr/>
        <a:lstStyle/>
        <a:p>
          <a:r>
            <a:rPr lang="en-US" dirty="0"/>
            <a:t>X – Ray</a:t>
          </a:r>
        </a:p>
      </dgm:t>
    </dgm:pt>
    <dgm:pt modelId="{05E1DD5C-7FEF-48F0-9651-C74D082ACBA9}" type="parTrans" cxnId="{9653D664-EC18-40D7-9F5E-3B27A70DCA4D}">
      <dgm:prSet/>
      <dgm:spPr/>
      <dgm:t>
        <a:bodyPr/>
        <a:lstStyle/>
        <a:p>
          <a:endParaRPr lang="en-US"/>
        </a:p>
      </dgm:t>
    </dgm:pt>
    <dgm:pt modelId="{F14B97BF-E90F-4D5A-A42B-6364BCB81249}" type="sibTrans" cxnId="{9653D664-EC18-40D7-9F5E-3B27A70DCA4D}">
      <dgm:prSet/>
      <dgm:spPr/>
      <dgm:t>
        <a:bodyPr/>
        <a:lstStyle/>
        <a:p>
          <a:endParaRPr lang="en-US"/>
        </a:p>
      </dgm:t>
    </dgm:pt>
    <dgm:pt modelId="{DB6AA457-F75F-415D-BDD5-92045774FE4B}">
      <dgm:prSet phldrT="[Text]"/>
      <dgm:spPr/>
      <dgm:t>
        <a:bodyPr/>
        <a:lstStyle/>
        <a:p>
          <a:r>
            <a:rPr lang="en-US" dirty="0"/>
            <a:t>Computed Topography Scanner (CT)</a:t>
          </a:r>
        </a:p>
      </dgm:t>
    </dgm:pt>
    <dgm:pt modelId="{195DBB62-3C1E-4BED-ADB6-6E31CA6ABD63}" type="parTrans" cxnId="{93F76B4F-907D-4630-B1A9-C3BE3C102DFF}">
      <dgm:prSet/>
      <dgm:spPr/>
      <dgm:t>
        <a:bodyPr/>
        <a:lstStyle/>
        <a:p>
          <a:endParaRPr lang="en-US"/>
        </a:p>
      </dgm:t>
    </dgm:pt>
    <dgm:pt modelId="{C684833D-85CC-4010-A138-ABC65E139C69}" type="sibTrans" cxnId="{93F76B4F-907D-4630-B1A9-C3BE3C102DFF}">
      <dgm:prSet/>
      <dgm:spPr/>
      <dgm:t>
        <a:bodyPr/>
        <a:lstStyle/>
        <a:p>
          <a:endParaRPr lang="en-US"/>
        </a:p>
      </dgm:t>
    </dgm:pt>
    <dgm:pt modelId="{99C943DF-AAA4-4E2C-A283-FA2BF761F447}">
      <dgm:prSet phldrT="[Text]"/>
      <dgm:spPr/>
      <dgm:t>
        <a:bodyPr/>
        <a:lstStyle/>
        <a:p>
          <a:r>
            <a:rPr lang="en-US" dirty="0"/>
            <a:t>1970s</a:t>
          </a:r>
        </a:p>
      </dgm:t>
    </dgm:pt>
    <dgm:pt modelId="{20F107AF-35DA-4D25-AB35-B8AD821D3FE7}" type="parTrans" cxnId="{F9232B4D-645E-4C93-A5D6-A89B30504327}">
      <dgm:prSet/>
      <dgm:spPr/>
      <dgm:t>
        <a:bodyPr/>
        <a:lstStyle/>
        <a:p>
          <a:endParaRPr lang="en-US"/>
        </a:p>
      </dgm:t>
    </dgm:pt>
    <dgm:pt modelId="{4802CB64-7B32-458C-A9FF-C35C0A51E69A}" type="sibTrans" cxnId="{F9232B4D-645E-4C93-A5D6-A89B30504327}">
      <dgm:prSet/>
      <dgm:spPr/>
      <dgm:t>
        <a:bodyPr/>
        <a:lstStyle/>
        <a:p>
          <a:endParaRPr lang="en-US"/>
        </a:p>
      </dgm:t>
    </dgm:pt>
    <dgm:pt modelId="{C3DC95A2-4D92-42C5-966E-8600E4BA31BD}">
      <dgm:prSet phldrT="[Text]"/>
      <dgm:spPr/>
      <dgm:t>
        <a:bodyPr/>
        <a:lstStyle/>
        <a:p>
          <a:r>
            <a:rPr lang="en-US" dirty="0"/>
            <a:t>Electronic Record Keeping (EHRs)</a:t>
          </a:r>
        </a:p>
      </dgm:t>
    </dgm:pt>
    <dgm:pt modelId="{F9D94033-59E5-4228-A5F3-6CB272E77E3B}" type="parTrans" cxnId="{8A476EEB-6A39-4004-AD8C-BD56913E7B26}">
      <dgm:prSet/>
      <dgm:spPr/>
      <dgm:t>
        <a:bodyPr/>
        <a:lstStyle/>
        <a:p>
          <a:endParaRPr lang="en-US"/>
        </a:p>
      </dgm:t>
    </dgm:pt>
    <dgm:pt modelId="{A43E3114-C8AC-4F44-952D-8A0D6A8A6B45}" type="sibTrans" cxnId="{8A476EEB-6A39-4004-AD8C-BD56913E7B26}">
      <dgm:prSet/>
      <dgm:spPr/>
      <dgm:t>
        <a:bodyPr/>
        <a:lstStyle/>
        <a:p>
          <a:endParaRPr lang="en-US"/>
        </a:p>
      </dgm:t>
    </dgm:pt>
    <dgm:pt modelId="{17ACD041-408C-4E7D-B463-7267D32756A1}">
      <dgm:prSet phldrT="[Text]"/>
      <dgm:spPr/>
      <dgm:t>
        <a:bodyPr/>
        <a:lstStyle/>
        <a:p>
          <a:r>
            <a:rPr lang="en-US" dirty="0"/>
            <a:t>1960s - 1990s</a:t>
          </a:r>
        </a:p>
      </dgm:t>
    </dgm:pt>
    <dgm:pt modelId="{209FC651-3F8E-4BF8-8C06-328027667041}" type="parTrans" cxnId="{EBCDDEFB-4955-4864-90AB-7D693BE5DA0A}">
      <dgm:prSet/>
      <dgm:spPr/>
      <dgm:t>
        <a:bodyPr/>
        <a:lstStyle/>
        <a:p>
          <a:endParaRPr lang="en-US"/>
        </a:p>
      </dgm:t>
    </dgm:pt>
    <dgm:pt modelId="{A6AA8096-532A-4378-9BB6-B585B46357E5}" type="sibTrans" cxnId="{EBCDDEFB-4955-4864-90AB-7D693BE5DA0A}">
      <dgm:prSet/>
      <dgm:spPr/>
      <dgm:t>
        <a:bodyPr/>
        <a:lstStyle/>
        <a:p>
          <a:endParaRPr lang="en-US"/>
        </a:p>
      </dgm:t>
    </dgm:pt>
    <dgm:pt modelId="{7A7F4C49-890E-4188-97DE-17C2EFD15235}">
      <dgm:prSet phldrT="[Text]"/>
      <dgm:spPr/>
      <dgm:t>
        <a:bodyPr/>
        <a:lstStyle/>
        <a:p>
          <a:r>
            <a:rPr lang="en-US" dirty="0"/>
            <a:t>Electrocardiogram (ECG)</a:t>
          </a:r>
        </a:p>
      </dgm:t>
    </dgm:pt>
    <dgm:pt modelId="{E89359E6-5F27-4275-88E8-4CE41B6ABA96}" type="parTrans" cxnId="{3A5B908D-DCF5-4DD6-BD74-E1F88C5C00BF}">
      <dgm:prSet/>
      <dgm:spPr/>
      <dgm:t>
        <a:bodyPr/>
        <a:lstStyle/>
        <a:p>
          <a:endParaRPr lang="en-IE"/>
        </a:p>
      </dgm:t>
    </dgm:pt>
    <dgm:pt modelId="{BFB71CDA-7C08-41B0-8AB3-D4F4FFCE88E0}" type="sibTrans" cxnId="{3A5B908D-DCF5-4DD6-BD74-E1F88C5C00BF}">
      <dgm:prSet/>
      <dgm:spPr/>
      <dgm:t>
        <a:bodyPr/>
        <a:lstStyle/>
        <a:p>
          <a:endParaRPr lang="en-IE"/>
        </a:p>
      </dgm:t>
    </dgm:pt>
    <dgm:pt modelId="{743FE7B1-011B-42E6-8768-1EB3E95741FA}">
      <dgm:prSet phldrT="[Text]"/>
      <dgm:spPr/>
      <dgm:t>
        <a:bodyPr/>
        <a:lstStyle/>
        <a:p>
          <a:r>
            <a:rPr lang="en-US" dirty="0"/>
            <a:t>1890s</a:t>
          </a:r>
        </a:p>
      </dgm:t>
    </dgm:pt>
    <dgm:pt modelId="{FFAF77DD-A644-4C36-8908-6204BB0D9268}" type="sibTrans" cxnId="{6D29C741-1B1E-4EBC-A0C7-F287A8ED285A}">
      <dgm:prSet/>
      <dgm:spPr/>
      <dgm:t>
        <a:bodyPr/>
        <a:lstStyle/>
        <a:p>
          <a:endParaRPr lang="en-US"/>
        </a:p>
      </dgm:t>
    </dgm:pt>
    <dgm:pt modelId="{921AFB12-2D70-40FB-8AB1-299E0FF2C5A6}" type="parTrans" cxnId="{6D29C741-1B1E-4EBC-A0C7-F287A8ED285A}">
      <dgm:prSet/>
      <dgm:spPr/>
      <dgm:t>
        <a:bodyPr/>
        <a:lstStyle/>
        <a:p>
          <a:endParaRPr lang="en-US"/>
        </a:p>
      </dgm:t>
    </dgm:pt>
    <dgm:pt modelId="{4740CD1D-68F5-4BFB-92E6-76E379B7264C}">
      <dgm:prSet phldrT="[Text]"/>
      <dgm:spPr/>
      <dgm:t>
        <a:bodyPr/>
        <a:lstStyle/>
        <a:p>
          <a:r>
            <a:rPr lang="en-US" dirty="0"/>
            <a:t>Early 1900s</a:t>
          </a:r>
        </a:p>
      </dgm:t>
    </dgm:pt>
    <dgm:pt modelId="{C5698A37-BB9B-4C15-A129-43C4662222DC}" type="parTrans" cxnId="{2DA3246C-6E9E-4D44-9FEC-A13AB564C825}">
      <dgm:prSet/>
      <dgm:spPr/>
      <dgm:t>
        <a:bodyPr/>
        <a:lstStyle/>
        <a:p>
          <a:endParaRPr lang="en-IE"/>
        </a:p>
      </dgm:t>
    </dgm:pt>
    <dgm:pt modelId="{D6C6EDCC-0804-456B-BD3F-23B480BDFB13}" type="sibTrans" cxnId="{2DA3246C-6E9E-4D44-9FEC-A13AB564C825}">
      <dgm:prSet/>
      <dgm:spPr/>
      <dgm:t>
        <a:bodyPr/>
        <a:lstStyle/>
        <a:p>
          <a:endParaRPr lang="en-IE"/>
        </a:p>
      </dgm:t>
    </dgm:pt>
    <dgm:pt modelId="{31D3AE5D-DA06-4E2D-9D68-F5531DFE7C2B}" type="pres">
      <dgm:prSet presAssocID="{CD5204CD-6958-4A55-82AA-4AD73B3B6A19}" presName="Name0" presStyleCnt="0">
        <dgm:presLayoutVars>
          <dgm:dir/>
          <dgm:animLvl val="lvl"/>
          <dgm:resizeHandles val="exact"/>
        </dgm:presLayoutVars>
      </dgm:prSet>
      <dgm:spPr/>
    </dgm:pt>
    <dgm:pt modelId="{B339637B-63DF-4B2F-AAFA-259C23716CB3}" type="pres">
      <dgm:prSet presAssocID="{C3DC95A2-4D92-42C5-966E-8600E4BA31BD}" presName="boxAndChildren" presStyleCnt="0"/>
      <dgm:spPr/>
    </dgm:pt>
    <dgm:pt modelId="{84A0E1B4-7F18-4716-AA79-FAE6D6A7811D}" type="pres">
      <dgm:prSet presAssocID="{C3DC95A2-4D92-42C5-966E-8600E4BA31BD}" presName="parentTextBox" presStyleLbl="node1" presStyleIdx="0" presStyleCnt="4"/>
      <dgm:spPr/>
    </dgm:pt>
    <dgm:pt modelId="{F0A1B595-9204-450A-865F-A77EEADD680C}" type="pres">
      <dgm:prSet presAssocID="{C3DC95A2-4D92-42C5-966E-8600E4BA31BD}" presName="entireBox" presStyleLbl="node1" presStyleIdx="0" presStyleCnt="4"/>
      <dgm:spPr/>
    </dgm:pt>
    <dgm:pt modelId="{AB373FF8-9349-48C2-9083-7043BD0BD0A7}" type="pres">
      <dgm:prSet presAssocID="{C3DC95A2-4D92-42C5-966E-8600E4BA31BD}" presName="descendantBox" presStyleCnt="0"/>
      <dgm:spPr/>
    </dgm:pt>
    <dgm:pt modelId="{E362FDBA-30D0-4809-B71D-8390D39F5834}" type="pres">
      <dgm:prSet presAssocID="{17ACD041-408C-4E7D-B463-7267D32756A1}" presName="childTextBox" presStyleLbl="fgAccFollowNode1" presStyleIdx="0" presStyleCnt="4">
        <dgm:presLayoutVars>
          <dgm:bulletEnabled val="1"/>
        </dgm:presLayoutVars>
      </dgm:prSet>
      <dgm:spPr/>
    </dgm:pt>
    <dgm:pt modelId="{7F8DEC81-0DCB-4545-8129-1A1632B41B5E}" type="pres">
      <dgm:prSet presAssocID="{C684833D-85CC-4010-A138-ABC65E139C69}" presName="sp" presStyleCnt="0"/>
      <dgm:spPr/>
    </dgm:pt>
    <dgm:pt modelId="{33200553-5A1C-45F1-A422-26ECCEDBD439}" type="pres">
      <dgm:prSet presAssocID="{DB6AA457-F75F-415D-BDD5-92045774FE4B}" presName="arrowAndChildren" presStyleCnt="0"/>
      <dgm:spPr/>
    </dgm:pt>
    <dgm:pt modelId="{7371425A-4D37-4FA7-A21E-1529F4324E45}" type="pres">
      <dgm:prSet presAssocID="{DB6AA457-F75F-415D-BDD5-92045774FE4B}" presName="parentTextArrow" presStyleLbl="node1" presStyleIdx="0" presStyleCnt="4"/>
      <dgm:spPr/>
    </dgm:pt>
    <dgm:pt modelId="{80AD606B-F25E-46DF-B405-18F7D2EAE74A}" type="pres">
      <dgm:prSet presAssocID="{DB6AA457-F75F-415D-BDD5-92045774FE4B}" presName="arrow" presStyleLbl="node1" presStyleIdx="1" presStyleCnt="4"/>
      <dgm:spPr/>
    </dgm:pt>
    <dgm:pt modelId="{72E9B7A5-E5DC-46EA-A30C-DAC09ADD2BF7}" type="pres">
      <dgm:prSet presAssocID="{DB6AA457-F75F-415D-BDD5-92045774FE4B}" presName="descendantArrow" presStyleCnt="0"/>
      <dgm:spPr/>
    </dgm:pt>
    <dgm:pt modelId="{A8E0F749-66B2-490B-99E9-CC106B163B16}" type="pres">
      <dgm:prSet presAssocID="{99C943DF-AAA4-4E2C-A283-FA2BF761F447}" presName="childTextArrow" presStyleLbl="fgAccFollowNode1" presStyleIdx="1" presStyleCnt="4">
        <dgm:presLayoutVars>
          <dgm:bulletEnabled val="1"/>
        </dgm:presLayoutVars>
      </dgm:prSet>
      <dgm:spPr/>
    </dgm:pt>
    <dgm:pt modelId="{2160966F-9567-4ABF-A18F-B60E8AA3DA10}" type="pres">
      <dgm:prSet presAssocID="{BFB71CDA-7C08-41B0-8AB3-D4F4FFCE88E0}" presName="sp" presStyleCnt="0"/>
      <dgm:spPr/>
    </dgm:pt>
    <dgm:pt modelId="{CE4848AC-D081-4469-933D-D6E55FFDE8D6}" type="pres">
      <dgm:prSet presAssocID="{7A7F4C49-890E-4188-97DE-17C2EFD15235}" presName="arrowAndChildren" presStyleCnt="0"/>
      <dgm:spPr/>
    </dgm:pt>
    <dgm:pt modelId="{557A853B-C5EF-4B0A-A700-3A22AE3CEEB2}" type="pres">
      <dgm:prSet presAssocID="{7A7F4C49-890E-4188-97DE-17C2EFD15235}" presName="parentTextArrow" presStyleLbl="node1" presStyleIdx="1" presStyleCnt="4"/>
      <dgm:spPr/>
    </dgm:pt>
    <dgm:pt modelId="{A25054CA-3561-4005-9E2A-E158BA56E543}" type="pres">
      <dgm:prSet presAssocID="{7A7F4C49-890E-4188-97DE-17C2EFD15235}" presName="arrow" presStyleLbl="node1" presStyleIdx="2" presStyleCnt="4"/>
      <dgm:spPr/>
    </dgm:pt>
    <dgm:pt modelId="{28192268-4297-403B-B48B-559ABFFB5B47}" type="pres">
      <dgm:prSet presAssocID="{7A7F4C49-890E-4188-97DE-17C2EFD15235}" presName="descendantArrow" presStyleCnt="0"/>
      <dgm:spPr/>
    </dgm:pt>
    <dgm:pt modelId="{AE91C502-71F9-4150-B240-1B96E8C95F9C}" type="pres">
      <dgm:prSet presAssocID="{4740CD1D-68F5-4BFB-92E6-76E379B7264C}" presName="childTextArrow" presStyleLbl="fgAccFollowNode1" presStyleIdx="2" presStyleCnt="4">
        <dgm:presLayoutVars>
          <dgm:bulletEnabled val="1"/>
        </dgm:presLayoutVars>
      </dgm:prSet>
      <dgm:spPr/>
    </dgm:pt>
    <dgm:pt modelId="{0226793B-92A0-4530-A8D1-D80AF6A16C31}" type="pres">
      <dgm:prSet presAssocID="{F14B97BF-E90F-4D5A-A42B-6364BCB81249}" presName="sp" presStyleCnt="0"/>
      <dgm:spPr/>
    </dgm:pt>
    <dgm:pt modelId="{1A669411-1539-46A4-9D6E-2C85E15B0FA6}" type="pres">
      <dgm:prSet presAssocID="{C712D637-7FF1-401C-9304-F85D1B95B226}" presName="arrowAndChildren" presStyleCnt="0"/>
      <dgm:spPr/>
    </dgm:pt>
    <dgm:pt modelId="{859CA2CA-8A33-4975-9F01-7A3C8BB729DE}" type="pres">
      <dgm:prSet presAssocID="{C712D637-7FF1-401C-9304-F85D1B95B226}" presName="parentTextArrow" presStyleLbl="node1" presStyleIdx="2" presStyleCnt="4"/>
      <dgm:spPr/>
    </dgm:pt>
    <dgm:pt modelId="{A48265CE-F3A3-46DB-9DD2-97590B4DBB84}" type="pres">
      <dgm:prSet presAssocID="{C712D637-7FF1-401C-9304-F85D1B95B226}" presName="arrow" presStyleLbl="node1" presStyleIdx="3" presStyleCnt="4"/>
      <dgm:spPr/>
    </dgm:pt>
    <dgm:pt modelId="{DB89CC08-BF2F-4B2E-B88D-22F7BE6ECA5F}" type="pres">
      <dgm:prSet presAssocID="{C712D637-7FF1-401C-9304-F85D1B95B226}" presName="descendantArrow" presStyleCnt="0"/>
      <dgm:spPr/>
    </dgm:pt>
    <dgm:pt modelId="{59FFE57C-E5F2-4FBD-AA4D-8DB27381892F}" type="pres">
      <dgm:prSet presAssocID="{743FE7B1-011B-42E6-8768-1EB3E95741FA}" presName="childTextArrow" presStyleLbl="fgAccFollowNode1" presStyleIdx="3" presStyleCnt="4">
        <dgm:presLayoutVars>
          <dgm:bulletEnabled val="1"/>
        </dgm:presLayoutVars>
      </dgm:prSet>
      <dgm:spPr/>
    </dgm:pt>
  </dgm:ptLst>
  <dgm:cxnLst>
    <dgm:cxn modelId="{4BC9D902-E0C9-4E7E-9D0D-92953AC9C4F0}" type="presOf" srcId="{7A7F4C49-890E-4188-97DE-17C2EFD15235}" destId="{557A853B-C5EF-4B0A-A700-3A22AE3CEEB2}" srcOrd="0" destOrd="0" presId="urn:microsoft.com/office/officeart/2005/8/layout/process4"/>
    <dgm:cxn modelId="{1D511413-BA69-4C30-A06E-819D3DD30080}" type="presOf" srcId="{743FE7B1-011B-42E6-8768-1EB3E95741FA}" destId="{59FFE57C-E5F2-4FBD-AA4D-8DB27381892F}" srcOrd="0" destOrd="0" presId="urn:microsoft.com/office/officeart/2005/8/layout/process4"/>
    <dgm:cxn modelId="{0ED8DE1E-44AE-4D6E-B272-36A837D116F5}" type="presOf" srcId="{DB6AA457-F75F-415D-BDD5-92045774FE4B}" destId="{80AD606B-F25E-46DF-B405-18F7D2EAE74A}" srcOrd="1" destOrd="0" presId="urn:microsoft.com/office/officeart/2005/8/layout/process4"/>
    <dgm:cxn modelId="{F59A3724-499A-401A-89DD-45BFE9D93A98}" type="presOf" srcId="{C3DC95A2-4D92-42C5-966E-8600E4BA31BD}" destId="{F0A1B595-9204-450A-865F-A77EEADD680C}" srcOrd="1" destOrd="0" presId="urn:microsoft.com/office/officeart/2005/8/layout/process4"/>
    <dgm:cxn modelId="{B7DCA65D-B165-4893-9563-D4CC9DAE0BA5}" type="presOf" srcId="{4740CD1D-68F5-4BFB-92E6-76E379B7264C}" destId="{AE91C502-71F9-4150-B240-1B96E8C95F9C}" srcOrd="0" destOrd="0" presId="urn:microsoft.com/office/officeart/2005/8/layout/process4"/>
    <dgm:cxn modelId="{F9043D60-2A64-44CE-A745-85835DE2407D}" type="presOf" srcId="{7A7F4C49-890E-4188-97DE-17C2EFD15235}" destId="{A25054CA-3561-4005-9E2A-E158BA56E543}" srcOrd="1" destOrd="0" presId="urn:microsoft.com/office/officeart/2005/8/layout/process4"/>
    <dgm:cxn modelId="{6D29C741-1B1E-4EBC-A0C7-F287A8ED285A}" srcId="{C712D637-7FF1-401C-9304-F85D1B95B226}" destId="{743FE7B1-011B-42E6-8768-1EB3E95741FA}" srcOrd="0" destOrd="0" parTransId="{921AFB12-2D70-40FB-8AB1-299E0FF2C5A6}" sibTransId="{FFAF77DD-A644-4C36-8908-6204BB0D9268}"/>
    <dgm:cxn modelId="{9653D664-EC18-40D7-9F5E-3B27A70DCA4D}" srcId="{CD5204CD-6958-4A55-82AA-4AD73B3B6A19}" destId="{C712D637-7FF1-401C-9304-F85D1B95B226}" srcOrd="0" destOrd="0" parTransId="{05E1DD5C-7FEF-48F0-9651-C74D082ACBA9}" sibTransId="{F14B97BF-E90F-4D5A-A42B-6364BCB81249}"/>
    <dgm:cxn modelId="{2F493247-DD71-42E2-BA13-315F9C6D9D25}" type="presOf" srcId="{C712D637-7FF1-401C-9304-F85D1B95B226}" destId="{A48265CE-F3A3-46DB-9DD2-97590B4DBB84}" srcOrd="1" destOrd="0" presId="urn:microsoft.com/office/officeart/2005/8/layout/process4"/>
    <dgm:cxn modelId="{CF3F924A-60A6-48D4-AF99-FB378DC3BFE3}" type="presOf" srcId="{17ACD041-408C-4E7D-B463-7267D32756A1}" destId="{E362FDBA-30D0-4809-B71D-8390D39F5834}" srcOrd="0" destOrd="0" presId="urn:microsoft.com/office/officeart/2005/8/layout/process4"/>
    <dgm:cxn modelId="{2DA3246C-6E9E-4D44-9FEC-A13AB564C825}" srcId="{7A7F4C49-890E-4188-97DE-17C2EFD15235}" destId="{4740CD1D-68F5-4BFB-92E6-76E379B7264C}" srcOrd="0" destOrd="0" parTransId="{C5698A37-BB9B-4C15-A129-43C4662222DC}" sibTransId="{D6C6EDCC-0804-456B-BD3F-23B480BDFB13}"/>
    <dgm:cxn modelId="{F9232B4D-645E-4C93-A5D6-A89B30504327}" srcId="{DB6AA457-F75F-415D-BDD5-92045774FE4B}" destId="{99C943DF-AAA4-4E2C-A283-FA2BF761F447}" srcOrd="0" destOrd="0" parTransId="{20F107AF-35DA-4D25-AB35-B8AD821D3FE7}" sibTransId="{4802CB64-7B32-458C-A9FF-C35C0A51E69A}"/>
    <dgm:cxn modelId="{93F76B4F-907D-4630-B1A9-C3BE3C102DFF}" srcId="{CD5204CD-6958-4A55-82AA-4AD73B3B6A19}" destId="{DB6AA457-F75F-415D-BDD5-92045774FE4B}" srcOrd="2" destOrd="0" parTransId="{195DBB62-3C1E-4BED-ADB6-6E31CA6ABD63}" sibTransId="{C684833D-85CC-4010-A138-ABC65E139C69}"/>
    <dgm:cxn modelId="{6A811284-FBFE-4F53-ACB4-D8EA2DD21052}" type="presOf" srcId="{C3DC95A2-4D92-42C5-966E-8600E4BA31BD}" destId="{84A0E1B4-7F18-4716-AA79-FAE6D6A7811D}" srcOrd="0" destOrd="0" presId="urn:microsoft.com/office/officeart/2005/8/layout/process4"/>
    <dgm:cxn modelId="{8C9BD688-12E5-4F5A-8BDA-E772A4740AB3}" type="presOf" srcId="{C712D637-7FF1-401C-9304-F85D1B95B226}" destId="{859CA2CA-8A33-4975-9F01-7A3C8BB729DE}" srcOrd="0" destOrd="0" presId="urn:microsoft.com/office/officeart/2005/8/layout/process4"/>
    <dgm:cxn modelId="{3A5B908D-DCF5-4DD6-BD74-E1F88C5C00BF}" srcId="{CD5204CD-6958-4A55-82AA-4AD73B3B6A19}" destId="{7A7F4C49-890E-4188-97DE-17C2EFD15235}" srcOrd="1" destOrd="0" parTransId="{E89359E6-5F27-4275-88E8-4CE41B6ABA96}" sibTransId="{BFB71CDA-7C08-41B0-8AB3-D4F4FFCE88E0}"/>
    <dgm:cxn modelId="{0CE79BAC-C717-4253-9B80-C8A96B03C6F6}" type="presOf" srcId="{DB6AA457-F75F-415D-BDD5-92045774FE4B}" destId="{7371425A-4D37-4FA7-A21E-1529F4324E45}" srcOrd="0" destOrd="0" presId="urn:microsoft.com/office/officeart/2005/8/layout/process4"/>
    <dgm:cxn modelId="{8F9C94B8-2722-4DFB-8419-922357272B6B}" type="presOf" srcId="{CD5204CD-6958-4A55-82AA-4AD73B3B6A19}" destId="{31D3AE5D-DA06-4E2D-9D68-F5531DFE7C2B}" srcOrd="0" destOrd="0" presId="urn:microsoft.com/office/officeart/2005/8/layout/process4"/>
    <dgm:cxn modelId="{475DCDBB-49D7-4466-968D-3F0CC3924852}" type="presOf" srcId="{99C943DF-AAA4-4E2C-A283-FA2BF761F447}" destId="{A8E0F749-66B2-490B-99E9-CC106B163B16}" srcOrd="0" destOrd="0" presId="urn:microsoft.com/office/officeart/2005/8/layout/process4"/>
    <dgm:cxn modelId="{8A476EEB-6A39-4004-AD8C-BD56913E7B26}" srcId="{CD5204CD-6958-4A55-82AA-4AD73B3B6A19}" destId="{C3DC95A2-4D92-42C5-966E-8600E4BA31BD}" srcOrd="3" destOrd="0" parTransId="{F9D94033-59E5-4228-A5F3-6CB272E77E3B}" sibTransId="{A43E3114-C8AC-4F44-952D-8A0D6A8A6B45}"/>
    <dgm:cxn modelId="{EBCDDEFB-4955-4864-90AB-7D693BE5DA0A}" srcId="{C3DC95A2-4D92-42C5-966E-8600E4BA31BD}" destId="{17ACD041-408C-4E7D-B463-7267D32756A1}" srcOrd="0" destOrd="0" parTransId="{209FC651-3F8E-4BF8-8C06-328027667041}" sibTransId="{A6AA8096-532A-4378-9BB6-B585B46357E5}"/>
    <dgm:cxn modelId="{C8DC1511-762D-4C19-A1B1-B34A0D93B88D}" type="presParOf" srcId="{31D3AE5D-DA06-4E2D-9D68-F5531DFE7C2B}" destId="{B339637B-63DF-4B2F-AAFA-259C23716CB3}" srcOrd="0" destOrd="0" presId="urn:microsoft.com/office/officeart/2005/8/layout/process4"/>
    <dgm:cxn modelId="{E134AAB3-4ADC-4FE2-A575-5DB1200EC788}" type="presParOf" srcId="{B339637B-63DF-4B2F-AAFA-259C23716CB3}" destId="{84A0E1B4-7F18-4716-AA79-FAE6D6A7811D}" srcOrd="0" destOrd="0" presId="urn:microsoft.com/office/officeart/2005/8/layout/process4"/>
    <dgm:cxn modelId="{68DCFD2C-B2A6-4874-8014-4CF8755BB902}" type="presParOf" srcId="{B339637B-63DF-4B2F-AAFA-259C23716CB3}" destId="{F0A1B595-9204-450A-865F-A77EEADD680C}" srcOrd="1" destOrd="0" presId="urn:microsoft.com/office/officeart/2005/8/layout/process4"/>
    <dgm:cxn modelId="{D8BAEC75-BA86-42AD-AA29-3C5F703D427D}" type="presParOf" srcId="{B339637B-63DF-4B2F-AAFA-259C23716CB3}" destId="{AB373FF8-9349-48C2-9083-7043BD0BD0A7}" srcOrd="2" destOrd="0" presId="urn:microsoft.com/office/officeart/2005/8/layout/process4"/>
    <dgm:cxn modelId="{9516CB8C-DAE7-4FC6-8BAF-0588383F637F}" type="presParOf" srcId="{AB373FF8-9349-48C2-9083-7043BD0BD0A7}" destId="{E362FDBA-30D0-4809-B71D-8390D39F5834}" srcOrd="0" destOrd="0" presId="urn:microsoft.com/office/officeart/2005/8/layout/process4"/>
    <dgm:cxn modelId="{47EA5B00-FECA-4EA3-8858-020831D68EBC}" type="presParOf" srcId="{31D3AE5D-DA06-4E2D-9D68-F5531DFE7C2B}" destId="{7F8DEC81-0DCB-4545-8129-1A1632B41B5E}" srcOrd="1" destOrd="0" presId="urn:microsoft.com/office/officeart/2005/8/layout/process4"/>
    <dgm:cxn modelId="{F9086655-70F6-4D62-803D-9FB2B9CECBD7}" type="presParOf" srcId="{31D3AE5D-DA06-4E2D-9D68-F5531DFE7C2B}" destId="{33200553-5A1C-45F1-A422-26ECCEDBD439}" srcOrd="2" destOrd="0" presId="urn:microsoft.com/office/officeart/2005/8/layout/process4"/>
    <dgm:cxn modelId="{F9C4E479-1A12-49B4-840E-90ED42B6D93D}" type="presParOf" srcId="{33200553-5A1C-45F1-A422-26ECCEDBD439}" destId="{7371425A-4D37-4FA7-A21E-1529F4324E45}" srcOrd="0" destOrd="0" presId="urn:microsoft.com/office/officeart/2005/8/layout/process4"/>
    <dgm:cxn modelId="{48F1D443-1A01-4371-8854-D60E466CE0B6}" type="presParOf" srcId="{33200553-5A1C-45F1-A422-26ECCEDBD439}" destId="{80AD606B-F25E-46DF-B405-18F7D2EAE74A}" srcOrd="1" destOrd="0" presId="urn:microsoft.com/office/officeart/2005/8/layout/process4"/>
    <dgm:cxn modelId="{BAD9D01B-996C-4986-8FD9-37049CDB92B5}" type="presParOf" srcId="{33200553-5A1C-45F1-A422-26ECCEDBD439}" destId="{72E9B7A5-E5DC-46EA-A30C-DAC09ADD2BF7}" srcOrd="2" destOrd="0" presId="urn:microsoft.com/office/officeart/2005/8/layout/process4"/>
    <dgm:cxn modelId="{C3CD8C6F-29BD-4ADE-A6A3-584D41BCA136}" type="presParOf" srcId="{72E9B7A5-E5DC-46EA-A30C-DAC09ADD2BF7}" destId="{A8E0F749-66B2-490B-99E9-CC106B163B16}" srcOrd="0" destOrd="0" presId="urn:microsoft.com/office/officeart/2005/8/layout/process4"/>
    <dgm:cxn modelId="{3CC7746B-E551-4D6B-B3E5-F3AD7679BAC1}" type="presParOf" srcId="{31D3AE5D-DA06-4E2D-9D68-F5531DFE7C2B}" destId="{2160966F-9567-4ABF-A18F-B60E8AA3DA10}" srcOrd="3" destOrd="0" presId="urn:microsoft.com/office/officeart/2005/8/layout/process4"/>
    <dgm:cxn modelId="{677ED058-A5A6-49FC-8553-463499DCDD3F}" type="presParOf" srcId="{31D3AE5D-DA06-4E2D-9D68-F5531DFE7C2B}" destId="{CE4848AC-D081-4469-933D-D6E55FFDE8D6}" srcOrd="4" destOrd="0" presId="urn:microsoft.com/office/officeart/2005/8/layout/process4"/>
    <dgm:cxn modelId="{C466DED7-8394-40DA-90A8-6CD1C257F530}" type="presParOf" srcId="{CE4848AC-D081-4469-933D-D6E55FFDE8D6}" destId="{557A853B-C5EF-4B0A-A700-3A22AE3CEEB2}" srcOrd="0" destOrd="0" presId="urn:microsoft.com/office/officeart/2005/8/layout/process4"/>
    <dgm:cxn modelId="{C1DD072A-15F5-4EE6-A59E-ED01FA32081A}" type="presParOf" srcId="{CE4848AC-D081-4469-933D-D6E55FFDE8D6}" destId="{A25054CA-3561-4005-9E2A-E158BA56E543}" srcOrd="1" destOrd="0" presId="urn:microsoft.com/office/officeart/2005/8/layout/process4"/>
    <dgm:cxn modelId="{FE51CC6F-CB92-4C55-8B5C-056822D97064}" type="presParOf" srcId="{CE4848AC-D081-4469-933D-D6E55FFDE8D6}" destId="{28192268-4297-403B-B48B-559ABFFB5B47}" srcOrd="2" destOrd="0" presId="urn:microsoft.com/office/officeart/2005/8/layout/process4"/>
    <dgm:cxn modelId="{9BFA24C8-B850-4CEF-BFCC-C94FEEA46F81}" type="presParOf" srcId="{28192268-4297-403B-B48B-559ABFFB5B47}" destId="{AE91C502-71F9-4150-B240-1B96E8C95F9C}" srcOrd="0" destOrd="0" presId="urn:microsoft.com/office/officeart/2005/8/layout/process4"/>
    <dgm:cxn modelId="{DF157FA0-6CFF-475F-B2C1-C14A30CA284D}" type="presParOf" srcId="{31D3AE5D-DA06-4E2D-9D68-F5531DFE7C2B}" destId="{0226793B-92A0-4530-A8D1-D80AF6A16C31}" srcOrd="5" destOrd="0" presId="urn:microsoft.com/office/officeart/2005/8/layout/process4"/>
    <dgm:cxn modelId="{D9B8890F-622F-4EF7-B8C9-501999392107}" type="presParOf" srcId="{31D3AE5D-DA06-4E2D-9D68-F5531DFE7C2B}" destId="{1A669411-1539-46A4-9D6E-2C85E15B0FA6}" srcOrd="6" destOrd="0" presId="urn:microsoft.com/office/officeart/2005/8/layout/process4"/>
    <dgm:cxn modelId="{CF2E4F72-F757-4A14-BF45-750381229016}" type="presParOf" srcId="{1A669411-1539-46A4-9D6E-2C85E15B0FA6}" destId="{859CA2CA-8A33-4975-9F01-7A3C8BB729DE}" srcOrd="0" destOrd="0" presId="urn:microsoft.com/office/officeart/2005/8/layout/process4"/>
    <dgm:cxn modelId="{4476044B-B0FF-4572-BB01-9732B848392A}" type="presParOf" srcId="{1A669411-1539-46A4-9D6E-2C85E15B0FA6}" destId="{A48265CE-F3A3-46DB-9DD2-97590B4DBB84}" srcOrd="1" destOrd="0" presId="urn:microsoft.com/office/officeart/2005/8/layout/process4"/>
    <dgm:cxn modelId="{108CBA6F-ABE6-49B0-8D57-CCB454AC970F}" type="presParOf" srcId="{1A669411-1539-46A4-9D6E-2C85E15B0FA6}" destId="{DB89CC08-BF2F-4B2E-B88D-22F7BE6ECA5F}" srcOrd="2" destOrd="0" presId="urn:microsoft.com/office/officeart/2005/8/layout/process4"/>
    <dgm:cxn modelId="{C675B826-3900-4575-89A0-DB78CA5B441C}" type="presParOf" srcId="{DB89CC08-BF2F-4B2E-B88D-22F7BE6ECA5F}" destId="{59FFE57C-E5F2-4FBD-AA4D-8DB27381892F}"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C126DE-B84C-4067-9963-417AD3D32070}">
      <dsp:nvSpPr>
        <dsp:cNvPr id="0" name=""/>
        <dsp:cNvSpPr/>
      </dsp:nvSpPr>
      <dsp:spPr>
        <a:xfrm>
          <a:off x="0" y="4113976"/>
          <a:ext cx="6984776" cy="674932"/>
        </a:xfrm>
        <a:prstGeom prst="rect">
          <a:avLst/>
        </a:prstGeom>
        <a:solidFill>
          <a:schemeClr val="accent3">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Conclusion</a:t>
          </a:r>
        </a:p>
      </dsp:txBody>
      <dsp:txXfrm>
        <a:off x="0" y="4113976"/>
        <a:ext cx="6984776" cy="674932"/>
      </dsp:txXfrm>
    </dsp:sp>
    <dsp:sp modelId="{D89EB048-340F-48D9-A34C-E4D29B40170A}">
      <dsp:nvSpPr>
        <dsp:cNvPr id="0" name=""/>
        <dsp:cNvSpPr/>
      </dsp:nvSpPr>
      <dsp:spPr>
        <a:xfrm rot="10800000">
          <a:off x="0" y="3086055"/>
          <a:ext cx="6984776" cy="1038045"/>
        </a:xfrm>
        <a:prstGeom prst="upArrowCallout">
          <a:avLst/>
        </a:prstGeom>
        <a:solidFill>
          <a:schemeClr val="accent3">
            <a:shade val="50000"/>
            <a:hueOff val="151139"/>
            <a:satOff val="-14171"/>
            <a:lumOff val="213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Future of Health Tech</a:t>
          </a:r>
        </a:p>
      </dsp:txBody>
      <dsp:txXfrm rot="10800000">
        <a:off x="0" y="3086055"/>
        <a:ext cx="6984776" cy="674490"/>
      </dsp:txXfrm>
    </dsp:sp>
    <dsp:sp modelId="{642439B4-2CF1-4DE6-BB7C-1003C6EFBDD0}">
      <dsp:nvSpPr>
        <dsp:cNvPr id="0" name=""/>
        <dsp:cNvSpPr/>
      </dsp:nvSpPr>
      <dsp:spPr>
        <a:xfrm rot="10800000">
          <a:off x="0" y="2058133"/>
          <a:ext cx="6984776" cy="1038045"/>
        </a:xfrm>
        <a:prstGeom prst="upArrowCallout">
          <a:avLst/>
        </a:prstGeom>
        <a:solidFill>
          <a:schemeClr val="accent3">
            <a:shade val="50000"/>
            <a:hueOff val="302277"/>
            <a:satOff val="-28342"/>
            <a:lumOff val="427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Health Tech Now (Microbots and Nanotech)</a:t>
          </a:r>
        </a:p>
      </dsp:txBody>
      <dsp:txXfrm rot="10800000">
        <a:off x="0" y="2058133"/>
        <a:ext cx="6984776" cy="674490"/>
      </dsp:txXfrm>
    </dsp:sp>
    <dsp:sp modelId="{7371425A-4D37-4FA7-A21E-1529F4324E45}">
      <dsp:nvSpPr>
        <dsp:cNvPr id="0" name=""/>
        <dsp:cNvSpPr/>
      </dsp:nvSpPr>
      <dsp:spPr>
        <a:xfrm rot="10800000">
          <a:off x="0" y="1030211"/>
          <a:ext cx="6984776" cy="1038045"/>
        </a:xfrm>
        <a:prstGeom prst="upArrowCallout">
          <a:avLst/>
        </a:prstGeom>
        <a:solidFill>
          <a:schemeClr val="accent3">
            <a:shade val="50000"/>
            <a:hueOff val="302277"/>
            <a:satOff val="-28342"/>
            <a:lumOff val="427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History of Health Tech</a:t>
          </a:r>
        </a:p>
      </dsp:txBody>
      <dsp:txXfrm rot="10800000">
        <a:off x="0" y="1030211"/>
        <a:ext cx="6984776" cy="674490"/>
      </dsp:txXfrm>
    </dsp:sp>
    <dsp:sp modelId="{859CA2CA-8A33-4975-9F01-7A3C8BB729DE}">
      <dsp:nvSpPr>
        <dsp:cNvPr id="0" name=""/>
        <dsp:cNvSpPr/>
      </dsp:nvSpPr>
      <dsp:spPr>
        <a:xfrm rot="10800000">
          <a:off x="0" y="2290"/>
          <a:ext cx="6984776" cy="1038045"/>
        </a:xfrm>
        <a:prstGeom prst="upArrowCallout">
          <a:avLst/>
        </a:prstGeom>
        <a:solidFill>
          <a:schemeClr val="accent3">
            <a:shade val="50000"/>
            <a:hueOff val="151139"/>
            <a:satOff val="-14171"/>
            <a:lumOff val="213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Introduction</a:t>
          </a:r>
        </a:p>
      </dsp:txBody>
      <dsp:txXfrm rot="10800000">
        <a:off x="0" y="2290"/>
        <a:ext cx="6984776" cy="6744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A1B595-9204-450A-865F-A77EEADD680C}">
      <dsp:nvSpPr>
        <dsp:cNvPr id="0" name=""/>
        <dsp:cNvSpPr/>
      </dsp:nvSpPr>
      <dsp:spPr>
        <a:xfrm>
          <a:off x="0" y="3929821"/>
          <a:ext cx="6984776" cy="85974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Electronic Record Keeping (EHRs)</a:t>
          </a:r>
        </a:p>
      </dsp:txBody>
      <dsp:txXfrm>
        <a:off x="0" y="3929821"/>
        <a:ext cx="6984776" cy="464264"/>
      </dsp:txXfrm>
    </dsp:sp>
    <dsp:sp modelId="{E362FDBA-30D0-4809-B71D-8390D39F5834}">
      <dsp:nvSpPr>
        <dsp:cNvPr id="0" name=""/>
        <dsp:cNvSpPr/>
      </dsp:nvSpPr>
      <dsp:spPr>
        <a:xfrm>
          <a:off x="0" y="4376890"/>
          <a:ext cx="6984776" cy="395484"/>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31750" rIns="17780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1960s - 1990s</a:t>
          </a:r>
        </a:p>
      </dsp:txBody>
      <dsp:txXfrm>
        <a:off x="0" y="4376890"/>
        <a:ext cx="6984776" cy="395484"/>
      </dsp:txXfrm>
    </dsp:sp>
    <dsp:sp modelId="{80AD606B-F25E-46DF-B405-18F7D2EAE74A}">
      <dsp:nvSpPr>
        <dsp:cNvPr id="0" name=""/>
        <dsp:cNvSpPr/>
      </dsp:nvSpPr>
      <dsp:spPr>
        <a:xfrm rot="10800000">
          <a:off x="0" y="2620423"/>
          <a:ext cx="6984776" cy="1322293"/>
        </a:xfrm>
        <a:prstGeom prst="upArrowCallout">
          <a:avLst/>
        </a:prstGeom>
        <a:solidFill>
          <a:schemeClr val="accent3">
            <a:hueOff val="-1689705"/>
            <a:satOff val="-7796"/>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Computed Topography Scanner (CT)</a:t>
          </a:r>
        </a:p>
      </dsp:txBody>
      <dsp:txXfrm rot="-10800000">
        <a:off x="0" y="2620423"/>
        <a:ext cx="6984776" cy="464125"/>
      </dsp:txXfrm>
    </dsp:sp>
    <dsp:sp modelId="{A8E0F749-66B2-490B-99E9-CC106B163B16}">
      <dsp:nvSpPr>
        <dsp:cNvPr id="0" name=""/>
        <dsp:cNvSpPr/>
      </dsp:nvSpPr>
      <dsp:spPr>
        <a:xfrm>
          <a:off x="0" y="3084548"/>
          <a:ext cx="6984776" cy="395365"/>
        </a:xfrm>
        <a:prstGeom prst="rect">
          <a:avLst/>
        </a:prstGeom>
        <a:solidFill>
          <a:schemeClr val="accent3">
            <a:tint val="40000"/>
            <a:alpha val="90000"/>
            <a:hueOff val="-1827818"/>
            <a:satOff val="-954"/>
            <a:lumOff val="82"/>
            <a:alphaOff val="0"/>
          </a:schemeClr>
        </a:solidFill>
        <a:ln w="12700" cap="flat" cmpd="sng" algn="ctr">
          <a:solidFill>
            <a:schemeClr val="accent3">
              <a:tint val="40000"/>
              <a:alpha val="90000"/>
              <a:hueOff val="-1827818"/>
              <a:satOff val="-954"/>
              <a:lumOff val="8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31750" rIns="17780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1970s</a:t>
          </a:r>
        </a:p>
      </dsp:txBody>
      <dsp:txXfrm>
        <a:off x="0" y="3084548"/>
        <a:ext cx="6984776" cy="395365"/>
      </dsp:txXfrm>
    </dsp:sp>
    <dsp:sp modelId="{A25054CA-3561-4005-9E2A-E158BA56E543}">
      <dsp:nvSpPr>
        <dsp:cNvPr id="0" name=""/>
        <dsp:cNvSpPr/>
      </dsp:nvSpPr>
      <dsp:spPr>
        <a:xfrm rot="10800000">
          <a:off x="0" y="1311026"/>
          <a:ext cx="6984776" cy="1322293"/>
        </a:xfrm>
        <a:prstGeom prst="upArrowCallout">
          <a:avLst/>
        </a:prstGeom>
        <a:solidFill>
          <a:schemeClr val="accent3">
            <a:hueOff val="-3379410"/>
            <a:satOff val="-15591"/>
            <a:lumOff val="26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Electrocardiogram (ECG)</a:t>
          </a:r>
        </a:p>
      </dsp:txBody>
      <dsp:txXfrm rot="-10800000">
        <a:off x="0" y="1311026"/>
        <a:ext cx="6984776" cy="464125"/>
      </dsp:txXfrm>
    </dsp:sp>
    <dsp:sp modelId="{AE91C502-71F9-4150-B240-1B96E8C95F9C}">
      <dsp:nvSpPr>
        <dsp:cNvPr id="0" name=""/>
        <dsp:cNvSpPr/>
      </dsp:nvSpPr>
      <dsp:spPr>
        <a:xfrm>
          <a:off x="0" y="1775151"/>
          <a:ext cx="6984776" cy="395365"/>
        </a:xfrm>
        <a:prstGeom prst="rect">
          <a:avLst/>
        </a:prstGeom>
        <a:solidFill>
          <a:schemeClr val="accent3">
            <a:tint val="40000"/>
            <a:alpha val="90000"/>
            <a:hueOff val="-3655637"/>
            <a:satOff val="-1909"/>
            <a:lumOff val="165"/>
            <a:alphaOff val="0"/>
          </a:schemeClr>
        </a:solidFill>
        <a:ln w="12700" cap="flat" cmpd="sng" algn="ctr">
          <a:solidFill>
            <a:schemeClr val="accent3">
              <a:tint val="40000"/>
              <a:alpha val="90000"/>
              <a:hueOff val="-3655637"/>
              <a:satOff val="-1909"/>
              <a:lumOff val="1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31750" rIns="17780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Early 1900s</a:t>
          </a:r>
        </a:p>
      </dsp:txBody>
      <dsp:txXfrm>
        <a:off x="0" y="1775151"/>
        <a:ext cx="6984776" cy="395365"/>
      </dsp:txXfrm>
    </dsp:sp>
    <dsp:sp modelId="{A48265CE-F3A3-46DB-9DD2-97590B4DBB84}">
      <dsp:nvSpPr>
        <dsp:cNvPr id="0" name=""/>
        <dsp:cNvSpPr/>
      </dsp:nvSpPr>
      <dsp:spPr>
        <a:xfrm rot="10800000">
          <a:off x="0" y="1628"/>
          <a:ext cx="6984776" cy="1322293"/>
        </a:xfrm>
        <a:prstGeom prst="upArrowCallout">
          <a:avLst/>
        </a:prstGeom>
        <a:solidFill>
          <a:schemeClr val="accent3">
            <a:hueOff val="-5069114"/>
            <a:satOff val="-23387"/>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X – Ray</a:t>
          </a:r>
        </a:p>
      </dsp:txBody>
      <dsp:txXfrm rot="-10800000">
        <a:off x="0" y="1628"/>
        <a:ext cx="6984776" cy="464125"/>
      </dsp:txXfrm>
    </dsp:sp>
    <dsp:sp modelId="{59FFE57C-E5F2-4FBD-AA4D-8DB27381892F}">
      <dsp:nvSpPr>
        <dsp:cNvPr id="0" name=""/>
        <dsp:cNvSpPr/>
      </dsp:nvSpPr>
      <dsp:spPr>
        <a:xfrm>
          <a:off x="0" y="465753"/>
          <a:ext cx="6984776" cy="395365"/>
        </a:xfrm>
        <a:prstGeom prst="rect">
          <a:avLst/>
        </a:prstGeom>
        <a:solidFill>
          <a:schemeClr val="accent3">
            <a:tint val="40000"/>
            <a:alpha val="90000"/>
            <a:hueOff val="-5483455"/>
            <a:satOff val="-2863"/>
            <a:lumOff val="247"/>
            <a:alphaOff val="0"/>
          </a:schemeClr>
        </a:solidFill>
        <a:ln w="12700" cap="flat" cmpd="sng" algn="ctr">
          <a:solidFill>
            <a:schemeClr val="accent3">
              <a:tint val="40000"/>
              <a:alpha val="90000"/>
              <a:hueOff val="-5483455"/>
              <a:satOff val="-2863"/>
              <a:lumOff val="24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31750" rIns="17780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1890s</a:t>
          </a:r>
        </a:p>
      </dsp:txBody>
      <dsp:txXfrm>
        <a:off x="0" y="465753"/>
        <a:ext cx="6984776" cy="395365"/>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3B725B-653D-4166-A8E9-72A38A1847CF}" type="datetimeFigureOut">
              <a:rPr lang="en-US"/>
              <a:t>7/27/2023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861E8E-D392-497B-BB21-122DD7C27CF3}" type="slidenum">
              <a:rPr/>
              <a:t>‹#›</a:t>
            </a:fld>
            <a:endParaRPr/>
          </a:p>
        </p:txBody>
      </p:sp>
    </p:spTree>
    <p:extLst>
      <p:ext uri="{BB962C8B-B14F-4D97-AF65-F5344CB8AC3E}">
        <p14:creationId xmlns:p14="http://schemas.microsoft.com/office/powerpoint/2010/main" val="1208353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3F64CD-0576-4A9A-BD06-7889D6E60BDC}" type="datetimeFigureOut">
              <a:rPr lang="en-US"/>
              <a:t>7/27/2023</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55D449-B875-4B8D-8E66-224D27E54C9A}" type="slidenum">
              <a:rPr/>
              <a:t>‹#›</a:t>
            </a:fld>
            <a:endParaRPr/>
          </a:p>
        </p:txBody>
      </p:sp>
    </p:spTree>
    <p:extLst>
      <p:ext uri="{BB962C8B-B14F-4D97-AF65-F5344CB8AC3E}">
        <p14:creationId xmlns:p14="http://schemas.microsoft.com/office/powerpoint/2010/main" val="1349979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flip="none" rotWithShape="1">
          <a:gsLst>
            <a:gs pos="0">
              <a:srgbClr val="D9D9D9"/>
            </a:gs>
            <a:gs pos="100000">
              <a:schemeClr val="bg1"/>
            </a:gs>
          </a:gsLst>
          <a:lin ang="81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6225" y="1828800"/>
            <a:ext cx="4098175" cy="3177380"/>
          </a:xfrm>
        </p:spPr>
        <p:txBody>
          <a:bodyPr anchor="b">
            <a:normAutofit/>
          </a:bodyPr>
          <a:lstStyle>
            <a:lvl1pPr algn="l">
              <a:lnSpc>
                <a:spcPct val="80000"/>
              </a:lnSpc>
              <a:defRPr sz="5400">
                <a:solidFill>
                  <a:schemeClr val="accent1"/>
                </a:solidFill>
              </a:defRPr>
            </a:lvl1pPr>
          </a:lstStyle>
          <a:p>
            <a:r>
              <a:rPr lang="en-US"/>
              <a:t>Click to edit Master title style</a:t>
            </a:r>
            <a:endParaRPr/>
          </a:p>
        </p:txBody>
      </p:sp>
      <p:sp>
        <p:nvSpPr>
          <p:cNvPr id="3" name="Subtitle 2"/>
          <p:cNvSpPr>
            <a:spLocks noGrp="1"/>
          </p:cNvSpPr>
          <p:nvPr>
            <p:ph type="subTitle" idx="1"/>
          </p:nvPr>
        </p:nvSpPr>
        <p:spPr>
          <a:xfrm>
            <a:off x="626225" y="5181600"/>
            <a:ext cx="4098175" cy="685800"/>
          </a:xfrm>
        </p:spPr>
        <p:txBody>
          <a:bodyPr>
            <a:normAutofit/>
          </a:bodyPr>
          <a:lstStyle>
            <a:lvl1pPr marL="0" indent="0" algn="l">
              <a:buNone/>
              <a:defRPr sz="2000" cap="all" baseline="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pic>
        <p:nvPicPr>
          <p:cNvPr id="7" name="Picture 6" descr="EKG line"/>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188688" y="-1"/>
            <a:ext cx="7000137" cy="6858001"/>
          </a:xfrm>
          <a:prstGeom prst="rect">
            <a:avLst/>
          </a:prstGeom>
        </p:spPr>
      </p:pic>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7/27/2023</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descr="Rectangle"/>
          <p:cNvSpPr/>
          <p:nvPr/>
        </p:nvSpPr>
        <p:spPr>
          <a:xfrm>
            <a:off x="9982200" y="0"/>
            <a:ext cx="2209800" cy="6858000"/>
          </a:xfrm>
          <a:prstGeom prst="rect">
            <a:avLst/>
          </a:prstGeom>
          <a:gradFill flip="none" rotWithShape="1">
            <a:gsLst>
              <a:gs pos="0">
                <a:schemeClr val="accent1"/>
              </a:gs>
              <a:gs pos="100000">
                <a:schemeClr val="accent1">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10058399" y="457201"/>
            <a:ext cx="2057401" cy="59436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609600" y="457200"/>
            <a:ext cx="9067800" cy="5943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7/27/2023</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7/27/2023</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chemeClr val="accent1"/>
            </a:gs>
            <a:gs pos="100000">
              <a:schemeClr val="accent1">
                <a:lumMod val="75000"/>
              </a:schemeClr>
            </a:gs>
          </a:gsLst>
          <a:lin ang="5400000" scaled="0"/>
          <a:tileRect/>
        </a:gradFill>
        <a:effectLst/>
      </p:bgPr>
    </p:bg>
    <p:spTree>
      <p:nvGrpSpPr>
        <p:cNvPr id="1" name=""/>
        <p:cNvGrpSpPr/>
        <p:nvPr/>
      </p:nvGrpSpPr>
      <p:grpSpPr>
        <a:xfrm>
          <a:off x="0" y="0"/>
          <a:ext cx="0" cy="0"/>
          <a:chOff x="0" y="0"/>
          <a:chExt cx="0" cy="0"/>
        </a:xfrm>
      </p:grpSpPr>
      <p:sp>
        <p:nvSpPr>
          <p:cNvPr id="7" name="Rectangle 6" descr="Rectangle"/>
          <p:cNvSpPr/>
          <p:nvPr/>
        </p:nvSpPr>
        <p:spPr>
          <a:xfrm>
            <a:off x="265112" y="228600"/>
            <a:ext cx="11658600" cy="6400800"/>
          </a:xfrm>
          <a:prstGeom prst="rect">
            <a:avLst/>
          </a:prstGeom>
          <a:noFill/>
          <a:ln w="15875">
            <a:gradFill flip="none" rotWithShape="1">
              <a:gsLst>
                <a:gs pos="0">
                  <a:schemeClr val="bg1">
                    <a:lumMod val="75000"/>
                  </a:schemeClr>
                </a:gs>
                <a:gs pos="100000">
                  <a:schemeClr val="bg1"/>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1066800" y="1828800"/>
            <a:ext cx="7772400" cy="3177380"/>
          </a:xfrm>
        </p:spPr>
        <p:txBody>
          <a:bodyPr anchor="b">
            <a:normAutofit/>
          </a:bodyPr>
          <a:lstStyle>
            <a:lvl1pPr>
              <a:lnSpc>
                <a:spcPct val="80000"/>
              </a:lnSpc>
              <a:defRPr sz="5400"/>
            </a:lvl1pPr>
          </a:lstStyle>
          <a:p>
            <a:r>
              <a:rPr lang="en-US"/>
              <a:t>Click to edit Master title style</a:t>
            </a:r>
            <a:endParaRPr/>
          </a:p>
        </p:txBody>
      </p:sp>
      <p:sp>
        <p:nvSpPr>
          <p:cNvPr id="3" name="Text Placeholder 2"/>
          <p:cNvSpPr>
            <a:spLocks noGrp="1"/>
          </p:cNvSpPr>
          <p:nvPr>
            <p:ph type="body" idx="1"/>
          </p:nvPr>
        </p:nvSpPr>
        <p:spPr>
          <a:xfrm>
            <a:off x="1066800" y="5181600"/>
            <a:ext cx="7772400" cy="685800"/>
          </a:xfrm>
        </p:spPr>
        <p:txBody>
          <a:bodyPr>
            <a:normAutofit/>
          </a:bodyPr>
          <a:lstStyle>
            <a:lvl1pPr marL="0" indent="0">
              <a:buNone/>
              <a:defRPr sz="2000" cap="all" baseline="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066800" y="1825624"/>
            <a:ext cx="4800600" cy="457517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24600" y="1825624"/>
            <a:ext cx="4800600" cy="457517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37CC0096-1860-4642-9CD2-0079EA5E7CD1}" type="datetimeFigureOut">
              <a:rPr lang="en-US"/>
              <a:t>7/27/2023</a:t>
            </a:fld>
            <a:endParaRPr/>
          </a:p>
        </p:txBody>
      </p:sp>
      <p:sp>
        <p:nvSpPr>
          <p:cNvPr id="7" name="Slide Number Placeholder 6"/>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066800" y="1828799"/>
            <a:ext cx="4800600" cy="762000"/>
          </a:xfrm>
        </p:spPr>
        <p:txBody>
          <a:bodyPr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590799"/>
            <a:ext cx="4800600" cy="381003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24600" y="1828799"/>
            <a:ext cx="4800600" cy="762000"/>
          </a:xfrm>
        </p:spPr>
        <p:txBody>
          <a:bodyPr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4600" y="2590799"/>
            <a:ext cx="4800600" cy="381003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37CC0096-1860-4642-9CD2-0079EA5E7CD1}" type="datetimeFigureOut">
              <a:rPr lang="en-US"/>
              <a:t>7/27/2023</a:t>
            </a:fld>
            <a:endParaRPr/>
          </a:p>
        </p:txBody>
      </p:sp>
      <p:sp>
        <p:nvSpPr>
          <p:cNvPr id="9" name="Slide Number Placeholder 8"/>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37CC0096-1860-4642-9CD2-0079EA5E7CD1}" type="datetimeFigureOut">
              <a:rPr lang="en-US"/>
              <a:t>7/27/2023</a:t>
            </a:fld>
            <a:endParaRPr/>
          </a:p>
        </p:txBody>
      </p:sp>
      <p:sp>
        <p:nvSpPr>
          <p:cNvPr id="5" name="Slide Number Placeholder 4"/>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37CC0096-1860-4642-9CD2-0079EA5E7CD1}" type="datetimeFigureOut">
              <a:rPr lang="en-US"/>
              <a:t>7/27/2023</a:t>
            </a:fld>
            <a:endParaRPr/>
          </a:p>
        </p:txBody>
      </p:sp>
      <p:sp>
        <p:nvSpPr>
          <p:cNvPr id="4" name="Slide Number Placeholder 3"/>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descr="Rectangle"/>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descr="Rectangle"/>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7632700" y="3200400"/>
            <a:ext cx="3932237" cy="1752600"/>
          </a:xfrm>
        </p:spPr>
        <p:txBody>
          <a:bodyPr anchor="b">
            <a:normAutofit/>
          </a:bodyPr>
          <a:lstStyle>
            <a:lvl1pPr>
              <a:defRPr sz="3600"/>
            </a:lvl1pPr>
          </a:lstStyle>
          <a:p>
            <a:r>
              <a:rPr lang="en-US"/>
              <a:t>Click to edit Master title style</a:t>
            </a:r>
            <a:endParaRPr/>
          </a:p>
        </p:txBody>
      </p:sp>
      <p:sp>
        <p:nvSpPr>
          <p:cNvPr id="3" name="Content Placeholder 2"/>
          <p:cNvSpPr>
            <a:spLocks noGrp="1"/>
          </p:cNvSpPr>
          <p:nvPr>
            <p:ph idx="1"/>
          </p:nvPr>
        </p:nvSpPr>
        <p:spPr>
          <a:xfrm>
            <a:off x="609600" y="457201"/>
            <a:ext cx="5943600" cy="5943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7632699" y="5029200"/>
            <a:ext cx="3932237" cy="1371600"/>
          </a:xfrm>
        </p:spPr>
        <p:txBody>
          <a:bodyPr>
            <a:normAutofit/>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descr="Rectangle"/>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descr="Rectangle"/>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7635240" y="3200400"/>
            <a:ext cx="3932237" cy="1752600"/>
          </a:xfrm>
        </p:spPr>
        <p:txBody>
          <a:bodyPr anchor="b">
            <a:normAutofit/>
          </a:bodyPr>
          <a:lstStyle>
            <a:lvl1pPr>
              <a:defRPr sz="360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 y="0"/>
            <a:ext cx="7008810" cy="6857999"/>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635240" y="5029200"/>
            <a:ext cx="3932237" cy="137464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D9D9D9"/>
            </a:gs>
            <a:gs pos="100000">
              <a:schemeClr val="bg1"/>
            </a:gs>
          </a:gsLst>
          <a:lin ang="16200000" scaled="1"/>
          <a:tileRect/>
        </a:gradFill>
        <a:effectLst/>
      </p:bgPr>
    </p:bg>
    <p:spTree>
      <p:nvGrpSpPr>
        <p:cNvPr id="1" name=""/>
        <p:cNvGrpSpPr/>
        <p:nvPr/>
      </p:nvGrpSpPr>
      <p:grpSpPr>
        <a:xfrm>
          <a:off x="0" y="0"/>
          <a:ext cx="0" cy="0"/>
          <a:chOff x="0" y="0"/>
          <a:chExt cx="0" cy="0"/>
        </a:xfrm>
      </p:grpSpPr>
      <p:sp>
        <p:nvSpPr>
          <p:cNvPr id="7" name="red bar" descr="Red bar"/>
          <p:cNvSpPr/>
          <p:nvPr/>
        </p:nvSpPr>
        <p:spPr>
          <a:xfrm>
            <a:off x="1" y="1"/>
            <a:ext cx="12188824" cy="1524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1066800" y="99220"/>
            <a:ext cx="10058400" cy="132556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524000" y="1828799"/>
            <a:ext cx="9144000" cy="4572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066800" y="6481760"/>
            <a:ext cx="7848600" cy="239715"/>
          </a:xfrm>
          <a:prstGeom prst="rect">
            <a:avLst/>
          </a:prstGeom>
        </p:spPr>
        <p:txBody>
          <a:bodyPr vert="horz" lIns="91440" tIns="45720" rIns="91440" bIns="45720" rtlCol="0" anchor="ctr"/>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9067800" y="6465885"/>
            <a:ext cx="1066800" cy="239715"/>
          </a:xfrm>
          <a:prstGeom prst="rect">
            <a:avLst/>
          </a:prstGeom>
        </p:spPr>
        <p:txBody>
          <a:bodyPr vert="horz" lIns="91440" tIns="45720" rIns="91440" bIns="45720" rtlCol="0" anchor="ctr"/>
          <a:lstStyle>
            <a:lvl1pPr algn="r">
              <a:defRPr sz="1100">
                <a:solidFill>
                  <a:schemeClr val="tx1"/>
                </a:solidFill>
              </a:defRPr>
            </a:lvl1pPr>
          </a:lstStyle>
          <a:p>
            <a:fld id="{37CC0096-1860-4642-9CD2-0079EA5E7CD1}" type="datetimeFigureOut">
              <a:rPr lang="en-US" smtClean="0"/>
              <a:pPr/>
              <a:t>7/27/2023</a:t>
            </a:fld>
            <a:endParaRPr lang="en-US" dirty="0"/>
          </a:p>
        </p:txBody>
      </p:sp>
      <p:sp>
        <p:nvSpPr>
          <p:cNvPr id="6" name="Slide Number Placeholder 5"/>
          <p:cNvSpPr>
            <a:spLocks noGrp="1"/>
          </p:cNvSpPr>
          <p:nvPr>
            <p:ph type="sldNum" sz="quarter" idx="4"/>
          </p:nvPr>
        </p:nvSpPr>
        <p:spPr>
          <a:xfrm>
            <a:off x="10287000" y="6481760"/>
            <a:ext cx="838200" cy="239715"/>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20.gi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hyperlink" Target="https://www.umhs-sk.org/blog/medical-milestones-invention-x-ray#:~:text=The%20technology%20behind%20the%20X,1895%20by%20Wilhelm%20Conrad%20R%C3%B6ntgen" TargetMode="External"/><Relationship Id="rId7" Type="http://schemas.openxmlformats.org/officeDocument/2006/relationships/hyperlink" Target="https://unsplash.com/s/photos/electrocardiogram" TargetMode="External"/><Relationship Id="rId2" Type="http://schemas.openxmlformats.org/officeDocument/2006/relationships/hyperlink" Target="https://builtin.com/healthcare-technology" TargetMode="External"/><Relationship Id="rId1" Type="http://schemas.openxmlformats.org/officeDocument/2006/relationships/slideLayout" Target="../slideLayouts/slideLayout6.xml"/><Relationship Id="rId6" Type="http://schemas.openxmlformats.org/officeDocument/2006/relationships/hyperlink" Target="https://unsplash.com/s/photos/heart" TargetMode="External"/><Relationship Id="rId5" Type="http://schemas.openxmlformats.org/officeDocument/2006/relationships/hyperlink" Target="https://www.pfizer.com/news/articles/flashback_the_first_ecg#:~:text=Willem%20Einthoven%20found%20the%20beat,that%20a%20human%20heart%20creates" TargetMode="External"/><Relationship Id="rId4" Type="http://schemas.openxmlformats.org/officeDocument/2006/relationships/hyperlink" Target="https://unsplash.com/s/photos/x-ray"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unsplash.com/s/photos/CT-scan" TargetMode="External"/><Relationship Id="rId2" Type="http://schemas.openxmlformats.org/officeDocument/2006/relationships/hyperlink" Target="https://catalinaimaging.com/history-ct-scan/#:~:text=The%20first%20commercially%20available%20CT,Prize%20in%20Physiology%20and%20Medicine" TargetMode="External"/><Relationship Id="rId1" Type="http://schemas.openxmlformats.org/officeDocument/2006/relationships/slideLayout" Target="../slideLayouts/slideLayout6.xml"/><Relationship Id="rId6" Type="http://schemas.openxmlformats.org/officeDocument/2006/relationships/hyperlink" Target="https://unsplash.com/s/photos/hospital-records" TargetMode="External"/><Relationship Id="rId5" Type="http://schemas.openxmlformats.org/officeDocument/2006/relationships/hyperlink" Target="https://unsplash.com/s/photos/files" TargetMode="External"/><Relationship Id="rId4" Type="http://schemas.openxmlformats.org/officeDocument/2006/relationships/hyperlink" Target="https://www.nethealth.com/blog/the-history-of-electronic-health-records-ehrs/#:~:text=The%20history%20of%20EHRs%20and,systems%20to%20adopt%20an%20EHR.&amp;text=In%20the%201960s%2C%20EMR%20programs,in%20partnership%20with%20health%20organizations"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nanalyze.com/2021/03/bionaut-robots-body/" TargetMode="External"/><Relationship Id="rId3" Type="http://schemas.openxmlformats.org/officeDocument/2006/relationships/hyperlink" Target="https://ion2.upm.edu.my/article/properties_and_classification_of_nanomaterials-69062" TargetMode="External"/><Relationship Id="rId7" Type="http://schemas.openxmlformats.org/officeDocument/2006/relationships/hyperlink" Target="https://pubs.acs.org/doi/10.1021/nn507097k" TargetMode="External"/><Relationship Id="rId2" Type="http://schemas.openxmlformats.org/officeDocument/2006/relationships/hyperlink" Target="https://www.sciencedirect.com/science/article/pii/S2414644723000337" TargetMode="External"/><Relationship Id="rId1" Type="http://schemas.openxmlformats.org/officeDocument/2006/relationships/slideLayout" Target="../slideLayouts/slideLayout6.xml"/><Relationship Id="rId6" Type="http://schemas.openxmlformats.org/officeDocument/2006/relationships/hyperlink" Target="https://www.nagwa.com/en/explainers/640142370207/" TargetMode="External"/><Relationship Id="rId5" Type="http://schemas.openxmlformats.org/officeDocument/2006/relationships/hyperlink" Target="https://www.nanowerk.com/what_are_synthetic_nanoparticles.php" TargetMode="External"/><Relationship Id="rId4" Type="http://schemas.openxmlformats.org/officeDocument/2006/relationships/hyperlink" Target="https://www.nanowerk.com/what-are-nanomaterials.php"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5.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5.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5.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5.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1344" y="188640"/>
            <a:ext cx="4680519" cy="3384376"/>
          </a:xfrm>
        </p:spPr>
        <p:txBody>
          <a:bodyPr>
            <a:normAutofit fontScale="90000"/>
          </a:bodyPr>
          <a:lstStyle/>
          <a:p>
            <a:r>
              <a:rPr lang="en-US" sz="3600" dirty="0"/>
              <a:t>CA2 – Group Podcast</a:t>
            </a:r>
            <a:br>
              <a:rPr lang="en-US" dirty="0"/>
            </a:br>
            <a:br>
              <a:rPr lang="en-US" sz="2200" dirty="0"/>
            </a:br>
            <a:br>
              <a:rPr lang="en-US" sz="2200" dirty="0"/>
            </a:br>
            <a:br>
              <a:rPr lang="en-US" sz="2200" dirty="0"/>
            </a:br>
            <a:br>
              <a:rPr lang="en-US" sz="2200" dirty="0"/>
            </a:br>
            <a:br>
              <a:rPr lang="en-US" sz="2200" dirty="0"/>
            </a:br>
            <a:br>
              <a:rPr lang="en-US" sz="2200" dirty="0"/>
            </a:br>
            <a:br>
              <a:rPr lang="en-US" dirty="0"/>
            </a:br>
            <a:r>
              <a:rPr lang="en-US" sz="7300" dirty="0"/>
              <a:t>Health Tech</a:t>
            </a:r>
          </a:p>
        </p:txBody>
      </p:sp>
      <p:sp>
        <p:nvSpPr>
          <p:cNvPr id="3" name="Subtitle 2"/>
          <p:cNvSpPr>
            <a:spLocks noGrp="1"/>
          </p:cNvSpPr>
          <p:nvPr>
            <p:ph type="subTitle" idx="1"/>
          </p:nvPr>
        </p:nvSpPr>
        <p:spPr>
          <a:xfrm>
            <a:off x="191344" y="5181600"/>
            <a:ext cx="4317032" cy="1415752"/>
          </a:xfrm>
        </p:spPr>
        <p:txBody>
          <a:bodyPr>
            <a:normAutofit/>
          </a:bodyPr>
          <a:lstStyle/>
          <a:p>
            <a:r>
              <a:rPr lang="en-US" dirty="0">
                <a:solidFill>
                  <a:schemeClr val="tx1"/>
                </a:solidFill>
              </a:rPr>
              <a:t>Aneta Kostas</a:t>
            </a:r>
          </a:p>
          <a:p>
            <a:r>
              <a:rPr lang="en-US" dirty="0">
                <a:solidFill>
                  <a:schemeClr val="tx1"/>
                </a:solidFill>
              </a:rPr>
              <a:t>Arisha Mirza</a:t>
            </a:r>
          </a:p>
          <a:p>
            <a:r>
              <a:rPr lang="en-US" dirty="0">
                <a:solidFill>
                  <a:schemeClr val="tx1"/>
                </a:solidFill>
              </a:rPr>
              <a:t>Ryan Stokes</a:t>
            </a:r>
          </a:p>
        </p:txBody>
      </p:sp>
    </p:spTree>
    <p:extLst>
      <p:ext uri="{BB962C8B-B14F-4D97-AF65-F5344CB8AC3E}">
        <p14:creationId xmlns:p14="http://schemas.microsoft.com/office/powerpoint/2010/main" val="435141664"/>
      </p:ext>
    </p:extLst>
  </p:cSld>
  <p:clrMapOvr>
    <a:masterClrMapping/>
  </p:clrMapOvr>
  <mc:AlternateContent xmlns:mc="http://schemas.openxmlformats.org/markup-compatibility/2006" xmlns:p14="http://schemas.microsoft.com/office/powerpoint/2010/main">
    <mc:Choice Requires="p14">
      <p:transition p14:dur="0" advTm="5247"/>
    </mc:Choice>
    <mc:Fallback xmlns="">
      <p:transition advTm="524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Health Technology Now</a:t>
            </a:r>
          </a:p>
        </p:txBody>
      </p:sp>
    </p:spTree>
    <p:extLst>
      <p:ext uri="{BB962C8B-B14F-4D97-AF65-F5344CB8AC3E}">
        <p14:creationId xmlns:p14="http://schemas.microsoft.com/office/powerpoint/2010/main" val="291856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1792-3E2A-B62E-E719-93DBE3277E63}"/>
              </a:ext>
            </a:extLst>
          </p:cNvPr>
          <p:cNvSpPr>
            <a:spLocks noGrp="1"/>
          </p:cNvSpPr>
          <p:nvPr>
            <p:ph type="title"/>
          </p:nvPr>
        </p:nvSpPr>
        <p:spPr/>
        <p:txBody>
          <a:bodyPr/>
          <a:lstStyle/>
          <a:p>
            <a:r>
              <a:rPr lang="en-IE" dirty="0"/>
              <a:t>Future is promising for Health Tech</a:t>
            </a:r>
          </a:p>
        </p:txBody>
      </p:sp>
      <p:sp>
        <p:nvSpPr>
          <p:cNvPr id="3" name="Text Placeholder 2">
            <a:extLst>
              <a:ext uri="{FF2B5EF4-FFF2-40B4-BE49-F238E27FC236}">
                <a16:creationId xmlns:a16="http://schemas.microsoft.com/office/drawing/2014/main" id="{E3DFDC8A-BC31-EE20-BB99-9E748B7DFB95}"/>
              </a:ext>
            </a:extLst>
          </p:cNvPr>
          <p:cNvSpPr>
            <a:spLocks noGrp="1"/>
          </p:cNvSpPr>
          <p:nvPr>
            <p:ph type="body" idx="1"/>
          </p:nvPr>
        </p:nvSpPr>
        <p:spPr>
          <a:xfrm>
            <a:off x="695400" y="1864800"/>
            <a:ext cx="4800600" cy="4552529"/>
          </a:xfrm>
        </p:spPr>
        <p:txBody>
          <a:bodyPr/>
          <a:lstStyle/>
          <a:p>
            <a:r>
              <a:rPr lang="en-IE" dirty="0"/>
              <a:t>Thanks to recent technologies Health Tech grows and expands, moving us closer to a bright future.</a:t>
            </a:r>
          </a:p>
          <a:p>
            <a:r>
              <a:rPr lang="en-IE" dirty="0"/>
              <a:t>IoMT – Internet of Medical Things, AI, VR, 3D Bioprinting… All of these and much more contribute to a better change.</a:t>
            </a:r>
          </a:p>
          <a:p>
            <a:endParaRPr lang="en-IE" dirty="0"/>
          </a:p>
        </p:txBody>
      </p:sp>
      <p:pic>
        <p:nvPicPr>
          <p:cNvPr id="6" name="Content Placeholder 5" descr="A chart of health care trends&#10;&#10;Description automatically generated">
            <a:extLst>
              <a:ext uri="{FF2B5EF4-FFF2-40B4-BE49-F238E27FC236}">
                <a16:creationId xmlns:a16="http://schemas.microsoft.com/office/drawing/2014/main" id="{369FA16D-7AAC-5674-A9F5-A4B030E3746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96000" y="1772816"/>
            <a:ext cx="5006446" cy="4552529"/>
          </a:xfrm>
        </p:spPr>
      </p:pic>
      <p:sp>
        <p:nvSpPr>
          <p:cNvPr id="9" name="Text Placeholder 2">
            <a:extLst>
              <a:ext uri="{FF2B5EF4-FFF2-40B4-BE49-F238E27FC236}">
                <a16:creationId xmlns:a16="http://schemas.microsoft.com/office/drawing/2014/main" id="{85908936-3D60-B181-A172-375AFBF0E60A}"/>
              </a:ext>
            </a:extLst>
          </p:cNvPr>
          <p:cNvSpPr txBox="1">
            <a:spLocks/>
          </p:cNvSpPr>
          <p:nvPr/>
        </p:nvSpPr>
        <p:spPr>
          <a:xfrm>
            <a:off x="695400" y="3344592"/>
            <a:ext cx="4800600" cy="14561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800"/>
              </a:spcBef>
              <a:buSzPct val="100000"/>
              <a:buFont typeface="Arial" pitchFamily="34" charset="0"/>
              <a:buNone/>
              <a:defRPr sz="2400" b="0" kern="1200" cap="none" baseline="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600"/>
              </a:spcBef>
              <a:buSzPct val="100000"/>
              <a:buFont typeface="Arial"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600"/>
              </a:spcBef>
              <a:buSzPct val="100000"/>
              <a:buFont typeface="Arial"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600"/>
              </a:spcBef>
              <a:buSzPct val="100000"/>
              <a:buFont typeface="Arial"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600"/>
              </a:spcBef>
              <a:buSzPct val="100000"/>
              <a:buFont typeface="Arial"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400"/>
              </a:spcBef>
              <a:buSzPct val="100000"/>
              <a:buFont typeface="Arial"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400"/>
              </a:spcBef>
              <a:buSzPct val="100000"/>
              <a:buFont typeface="Arial"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400"/>
              </a:spcBef>
              <a:buSzPct val="100000"/>
              <a:buFont typeface="Arial"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400"/>
              </a:spcBef>
              <a:buSzPct val="100000"/>
              <a:buFont typeface="Arial" pitchFamily="34" charset="0"/>
              <a:buNone/>
              <a:defRPr sz="1600" b="1" kern="1200">
                <a:solidFill>
                  <a:schemeClr val="tx1">
                    <a:lumMod val="75000"/>
                    <a:lumOff val="25000"/>
                  </a:schemeClr>
                </a:solidFill>
                <a:latin typeface="+mn-lt"/>
                <a:ea typeface="+mn-ea"/>
                <a:cs typeface="+mn-cs"/>
              </a:defRPr>
            </a:lvl9pPr>
          </a:lstStyle>
          <a:p>
            <a:endParaRPr lang="en-IE" dirty="0"/>
          </a:p>
        </p:txBody>
      </p:sp>
    </p:spTree>
    <p:extLst>
      <p:ext uri="{BB962C8B-B14F-4D97-AF65-F5344CB8AC3E}">
        <p14:creationId xmlns:p14="http://schemas.microsoft.com/office/powerpoint/2010/main" val="75798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1792-3E2A-B62E-E719-93DBE3277E63}"/>
              </a:ext>
            </a:extLst>
          </p:cNvPr>
          <p:cNvSpPr>
            <a:spLocks noGrp="1"/>
          </p:cNvSpPr>
          <p:nvPr>
            <p:ph type="title"/>
          </p:nvPr>
        </p:nvSpPr>
        <p:spPr/>
        <p:txBody>
          <a:bodyPr/>
          <a:lstStyle/>
          <a:p>
            <a:r>
              <a:rPr lang="en-IE" dirty="0"/>
              <a:t>What are we trying to improve?</a:t>
            </a:r>
          </a:p>
        </p:txBody>
      </p:sp>
      <p:sp>
        <p:nvSpPr>
          <p:cNvPr id="5" name="Text Placeholder 2">
            <a:extLst>
              <a:ext uri="{FF2B5EF4-FFF2-40B4-BE49-F238E27FC236}">
                <a16:creationId xmlns:a16="http://schemas.microsoft.com/office/drawing/2014/main" id="{93AA0CC0-3F86-52C2-C6AA-0933ADFFDBEE}"/>
              </a:ext>
            </a:extLst>
          </p:cNvPr>
          <p:cNvSpPr>
            <a:spLocks noGrp="1"/>
          </p:cNvSpPr>
          <p:nvPr>
            <p:ph type="body" idx="1"/>
          </p:nvPr>
        </p:nvSpPr>
        <p:spPr>
          <a:xfrm>
            <a:off x="695400" y="1844824"/>
            <a:ext cx="5256584" cy="3816424"/>
          </a:xfrm>
        </p:spPr>
        <p:txBody>
          <a:bodyPr/>
          <a:lstStyle/>
          <a:p>
            <a:r>
              <a:rPr lang="en-IE" dirty="0"/>
              <a:t>Basically, </a:t>
            </a:r>
            <a:r>
              <a:rPr lang="en-IE" b="1" dirty="0"/>
              <a:t>everything</a:t>
            </a:r>
            <a:r>
              <a:rPr lang="en-IE" dirty="0"/>
              <a:t>.</a:t>
            </a:r>
          </a:p>
          <a:p>
            <a:pPr marL="342900" indent="-342900">
              <a:buFont typeface="Arial" panose="020B0604020202020204" pitchFamily="34" charset="0"/>
              <a:buChar char="•"/>
            </a:pPr>
            <a:r>
              <a:rPr lang="en-IE" dirty="0"/>
              <a:t>Patient care</a:t>
            </a:r>
          </a:p>
          <a:p>
            <a:pPr marL="342900" indent="-342900">
              <a:buFont typeface="Arial" panose="020B0604020202020204" pitchFamily="34" charset="0"/>
              <a:buChar char="•"/>
            </a:pPr>
            <a:r>
              <a:rPr lang="en-IE" dirty="0"/>
              <a:t>Healthcare accessibility</a:t>
            </a:r>
          </a:p>
          <a:p>
            <a:pPr marL="342900" indent="-342900">
              <a:buFont typeface="Arial" panose="020B0604020202020204" pitchFamily="34" charset="0"/>
              <a:buChar char="•"/>
            </a:pPr>
            <a:r>
              <a:rPr lang="en-IE" dirty="0"/>
              <a:t>Diagnostics and treatment</a:t>
            </a:r>
          </a:p>
          <a:p>
            <a:pPr marL="342900" indent="-342900">
              <a:buFont typeface="Arial" panose="020B0604020202020204" pitchFamily="34" charset="0"/>
              <a:buChar char="•"/>
            </a:pPr>
            <a:r>
              <a:rPr lang="en-IE" dirty="0"/>
              <a:t>Preventive care</a:t>
            </a:r>
          </a:p>
          <a:p>
            <a:pPr marL="342900" indent="-342900">
              <a:buFont typeface="Arial" panose="020B0604020202020204" pitchFamily="34" charset="0"/>
              <a:buChar char="•"/>
            </a:pPr>
            <a:r>
              <a:rPr lang="en-IE" dirty="0"/>
              <a:t>Costs</a:t>
            </a:r>
          </a:p>
          <a:p>
            <a:pPr marL="342900" indent="-342900">
              <a:buFont typeface="Arial" panose="020B0604020202020204" pitchFamily="34" charset="0"/>
              <a:buChar char="•"/>
            </a:pPr>
            <a:r>
              <a:rPr lang="en-IE" dirty="0"/>
              <a:t>And more!</a:t>
            </a:r>
          </a:p>
        </p:txBody>
      </p:sp>
      <p:sp>
        <p:nvSpPr>
          <p:cNvPr id="6" name="Text Placeholder 2">
            <a:extLst>
              <a:ext uri="{FF2B5EF4-FFF2-40B4-BE49-F238E27FC236}">
                <a16:creationId xmlns:a16="http://schemas.microsoft.com/office/drawing/2014/main" id="{6AC66FDC-02A0-BE75-FA75-1B118754AD7D}"/>
              </a:ext>
            </a:extLst>
          </p:cNvPr>
          <p:cNvSpPr txBox="1">
            <a:spLocks/>
          </p:cNvSpPr>
          <p:nvPr/>
        </p:nvSpPr>
        <p:spPr>
          <a:xfrm>
            <a:off x="6096000" y="1844825"/>
            <a:ext cx="4752528" cy="3600399"/>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800"/>
              </a:spcBef>
              <a:buSzPct val="100000"/>
              <a:buFont typeface="Arial" pitchFamily="34" charset="0"/>
              <a:buNone/>
              <a:defRPr sz="2400" b="0" kern="1200" cap="none" baseline="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600"/>
              </a:spcBef>
              <a:buSzPct val="100000"/>
              <a:buFont typeface="Arial"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600"/>
              </a:spcBef>
              <a:buSzPct val="100000"/>
              <a:buFont typeface="Arial"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600"/>
              </a:spcBef>
              <a:buSzPct val="100000"/>
              <a:buFont typeface="Arial"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600"/>
              </a:spcBef>
              <a:buSzPct val="100000"/>
              <a:buFont typeface="Arial"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400"/>
              </a:spcBef>
              <a:buSzPct val="100000"/>
              <a:buFont typeface="Arial"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400"/>
              </a:spcBef>
              <a:buSzPct val="100000"/>
              <a:buFont typeface="Arial"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400"/>
              </a:spcBef>
              <a:buSzPct val="100000"/>
              <a:buFont typeface="Arial"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400"/>
              </a:spcBef>
              <a:buSzPct val="100000"/>
              <a:buFont typeface="Arial" pitchFamily="34" charset="0"/>
              <a:buNone/>
              <a:defRPr sz="1600" b="1" kern="1200">
                <a:solidFill>
                  <a:schemeClr val="tx1">
                    <a:lumMod val="75000"/>
                    <a:lumOff val="25000"/>
                  </a:schemeClr>
                </a:solidFill>
                <a:latin typeface="+mn-lt"/>
                <a:ea typeface="+mn-ea"/>
                <a:cs typeface="+mn-cs"/>
              </a:defRPr>
            </a:lvl9pPr>
          </a:lstStyle>
          <a:p>
            <a:r>
              <a:rPr lang="en-IE" dirty="0"/>
              <a:t>Wouldn’t it be great to know that if you get liver cancer, your hospitalization will last only short amount of time, won’t cost you a liver (literally) and treatment would not affect other cells in your body but only the cancer ones?</a:t>
            </a:r>
          </a:p>
          <a:p>
            <a:r>
              <a:rPr lang="en-IE" dirty="0"/>
              <a:t>(By the way, that could be possible thanks to nanomedicine and nanorobots!)</a:t>
            </a:r>
          </a:p>
        </p:txBody>
      </p:sp>
    </p:spTree>
    <p:extLst>
      <p:ext uri="{BB962C8B-B14F-4D97-AF65-F5344CB8AC3E}">
        <p14:creationId xmlns:p14="http://schemas.microsoft.com/office/powerpoint/2010/main" val="839372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1792-3E2A-B62E-E719-93DBE3277E63}"/>
              </a:ext>
            </a:extLst>
          </p:cNvPr>
          <p:cNvSpPr>
            <a:spLocks noGrp="1"/>
          </p:cNvSpPr>
          <p:nvPr>
            <p:ph type="title"/>
          </p:nvPr>
        </p:nvSpPr>
        <p:spPr/>
        <p:txBody>
          <a:bodyPr/>
          <a:lstStyle/>
          <a:p>
            <a:r>
              <a:rPr lang="en-IE" dirty="0"/>
              <a:t>But first, nanomedicine?</a:t>
            </a:r>
          </a:p>
        </p:txBody>
      </p:sp>
      <p:sp>
        <p:nvSpPr>
          <p:cNvPr id="5" name="Text Placeholder 2">
            <a:extLst>
              <a:ext uri="{FF2B5EF4-FFF2-40B4-BE49-F238E27FC236}">
                <a16:creationId xmlns:a16="http://schemas.microsoft.com/office/drawing/2014/main" id="{93AA0CC0-3F86-52C2-C6AA-0933ADFFDBEE}"/>
              </a:ext>
            </a:extLst>
          </p:cNvPr>
          <p:cNvSpPr>
            <a:spLocks noGrp="1"/>
          </p:cNvSpPr>
          <p:nvPr>
            <p:ph type="body" idx="1"/>
          </p:nvPr>
        </p:nvSpPr>
        <p:spPr>
          <a:xfrm>
            <a:off x="1026759" y="1956980"/>
            <a:ext cx="2474696" cy="3240360"/>
          </a:xfrm>
        </p:spPr>
        <p:txBody>
          <a:bodyPr/>
          <a:lstStyle/>
          <a:p>
            <a:pPr algn="ctr"/>
            <a:r>
              <a:rPr lang="en-IE" dirty="0"/>
              <a:t>Nanotechnology</a:t>
            </a:r>
          </a:p>
          <a:p>
            <a:pPr algn="ctr"/>
            <a:endParaRPr lang="en-IE" dirty="0"/>
          </a:p>
          <a:p>
            <a:pPr algn="ctr"/>
            <a:r>
              <a:rPr lang="en-IE" dirty="0"/>
              <a:t>As the name suggest, it’s all about nanoscale.</a:t>
            </a:r>
          </a:p>
        </p:txBody>
      </p:sp>
      <p:sp>
        <p:nvSpPr>
          <p:cNvPr id="6" name="Text Placeholder 2">
            <a:extLst>
              <a:ext uri="{FF2B5EF4-FFF2-40B4-BE49-F238E27FC236}">
                <a16:creationId xmlns:a16="http://schemas.microsoft.com/office/drawing/2014/main" id="{6AC66FDC-02A0-BE75-FA75-1B118754AD7D}"/>
              </a:ext>
            </a:extLst>
          </p:cNvPr>
          <p:cNvSpPr txBox="1">
            <a:spLocks/>
          </p:cNvSpPr>
          <p:nvPr/>
        </p:nvSpPr>
        <p:spPr>
          <a:xfrm>
            <a:off x="5981149" y="1886485"/>
            <a:ext cx="4752528" cy="3414723"/>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800"/>
              </a:spcBef>
              <a:buSzPct val="100000"/>
              <a:buFont typeface="Arial" pitchFamily="34" charset="0"/>
              <a:buNone/>
              <a:defRPr sz="2400" b="0" kern="1200" cap="none" baseline="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600"/>
              </a:spcBef>
              <a:buSzPct val="100000"/>
              <a:buFont typeface="Arial"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600"/>
              </a:spcBef>
              <a:buSzPct val="100000"/>
              <a:buFont typeface="Arial"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600"/>
              </a:spcBef>
              <a:buSzPct val="100000"/>
              <a:buFont typeface="Arial"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600"/>
              </a:spcBef>
              <a:buSzPct val="100000"/>
              <a:buFont typeface="Arial"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400"/>
              </a:spcBef>
              <a:buSzPct val="100000"/>
              <a:buFont typeface="Arial"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400"/>
              </a:spcBef>
              <a:buSzPct val="100000"/>
              <a:buFont typeface="Arial"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400"/>
              </a:spcBef>
              <a:buSzPct val="100000"/>
              <a:buFont typeface="Arial"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400"/>
              </a:spcBef>
              <a:buSzPct val="100000"/>
              <a:buFont typeface="Arial" pitchFamily="34" charset="0"/>
              <a:buNone/>
              <a:defRPr sz="1600" b="1" kern="1200">
                <a:solidFill>
                  <a:schemeClr val="tx1">
                    <a:lumMod val="75000"/>
                    <a:lumOff val="25000"/>
                  </a:schemeClr>
                </a:solidFill>
                <a:latin typeface="+mn-lt"/>
                <a:ea typeface="+mn-ea"/>
                <a:cs typeface="+mn-cs"/>
              </a:defRPr>
            </a:lvl9pPr>
          </a:lstStyle>
          <a:p>
            <a:endParaRPr lang="en-IE" dirty="0"/>
          </a:p>
        </p:txBody>
      </p:sp>
      <p:pic>
        <p:nvPicPr>
          <p:cNvPr id="8" name="Picture 7" descr="A screenshot of a cell phone&#10;&#10;Description automatically generated">
            <a:extLst>
              <a:ext uri="{FF2B5EF4-FFF2-40B4-BE49-F238E27FC236}">
                <a16:creationId xmlns:a16="http://schemas.microsoft.com/office/drawing/2014/main" id="{2989F9E8-D95D-7859-C7B7-D1CB564CC8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292" y="1556792"/>
            <a:ext cx="6435632" cy="5100252"/>
          </a:xfrm>
          <a:prstGeom prst="rect">
            <a:avLst/>
          </a:prstGeom>
        </p:spPr>
      </p:pic>
      <p:sp>
        <p:nvSpPr>
          <p:cNvPr id="11" name="TextBox 10">
            <a:extLst>
              <a:ext uri="{FF2B5EF4-FFF2-40B4-BE49-F238E27FC236}">
                <a16:creationId xmlns:a16="http://schemas.microsoft.com/office/drawing/2014/main" id="{20CF682B-E36B-1AA6-D295-66BD14FE8A2A}"/>
              </a:ext>
            </a:extLst>
          </p:cNvPr>
          <p:cNvSpPr txBox="1"/>
          <p:nvPr/>
        </p:nvSpPr>
        <p:spPr>
          <a:xfrm>
            <a:off x="437183" y="5986523"/>
            <a:ext cx="4104456" cy="553998"/>
          </a:xfrm>
          <a:prstGeom prst="rect">
            <a:avLst/>
          </a:prstGeom>
          <a:noFill/>
        </p:spPr>
        <p:txBody>
          <a:bodyPr wrap="square" rtlCol="0">
            <a:spAutoFit/>
          </a:bodyPr>
          <a:lstStyle/>
          <a:p>
            <a:r>
              <a:rPr lang="el-GR" sz="1000" dirty="0">
                <a:solidFill>
                  <a:schemeClr val="tx1">
                    <a:lumMod val="75000"/>
                    <a:lumOff val="25000"/>
                  </a:schemeClr>
                </a:solidFill>
              </a:rPr>
              <a:t>μ</a:t>
            </a:r>
            <a:r>
              <a:rPr lang="en-GB" sz="1000" dirty="0">
                <a:solidFill>
                  <a:schemeClr val="tx1">
                    <a:lumMod val="75000"/>
                    <a:lumOff val="25000"/>
                  </a:schemeClr>
                </a:solidFill>
              </a:rPr>
              <a:t>m – microns</a:t>
            </a:r>
          </a:p>
          <a:p>
            <a:r>
              <a:rPr lang="en-GB" sz="1000" dirty="0">
                <a:solidFill>
                  <a:schemeClr val="tx1">
                    <a:lumMod val="75000"/>
                    <a:lumOff val="25000"/>
                  </a:schemeClr>
                </a:solidFill>
              </a:rPr>
              <a:t>nm – </a:t>
            </a:r>
            <a:r>
              <a:rPr lang="en-GB" sz="1000" dirty="0" err="1">
                <a:solidFill>
                  <a:schemeClr val="tx1">
                    <a:lumMod val="75000"/>
                    <a:lumOff val="25000"/>
                  </a:schemeClr>
                </a:solidFill>
              </a:rPr>
              <a:t>nanometer</a:t>
            </a:r>
            <a:endParaRPr lang="en-GB" sz="1000" dirty="0">
              <a:solidFill>
                <a:schemeClr val="tx1">
                  <a:lumMod val="75000"/>
                  <a:lumOff val="25000"/>
                </a:schemeClr>
              </a:solidFill>
            </a:endParaRPr>
          </a:p>
          <a:p>
            <a:r>
              <a:rPr lang="en-GB" sz="1000" dirty="0">
                <a:solidFill>
                  <a:schemeClr val="tx1">
                    <a:lumMod val="75000"/>
                    <a:lumOff val="25000"/>
                  </a:schemeClr>
                </a:solidFill>
              </a:rPr>
              <a:t>Nanomaterials – from 1 to 100nm, 100 nm = 0.1</a:t>
            </a:r>
            <a:r>
              <a:rPr lang="el-GR" sz="1000" dirty="0">
                <a:solidFill>
                  <a:schemeClr val="tx1">
                    <a:lumMod val="75000"/>
                    <a:lumOff val="25000"/>
                  </a:schemeClr>
                </a:solidFill>
              </a:rPr>
              <a:t> μ</a:t>
            </a:r>
            <a:r>
              <a:rPr lang="en-GB" sz="1000" dirty="0">
                <a:solidFill>
                  <a:schemeClr val="tx1">
                    <a:lumMod val="75000"/>
                    <a:lumOff val="25000"/>
                  </a:schemeClr>
                </a:solidFill>
              </a:rPr>
              <a:t>m </a:t>
            </a:r>
          </a:p>
        </p:txBody>
      </p:sp>
      <p:sp>
        <p:nvSpPr>
          <p:cNvPr id="3" name="Arrow: Down 2">
            <a:extLst>
              <a:ext uri="{FF2B5EF4-FFF2-40B4-BE49-F238E27FC236}">
                <a16:creationId xmlns:a16="http://schemas.microsoft.com/office/drawing/2014/main" id="{AE1ADC05-3FF1-157B-FC16-CE71D77654A9}"/>
              </a:ext>
            </a:extLst>
          </p:cNvPr>
          <p:cNvSpPr/>
          <p:nvPr/>
        </p:nvSpPr>
        <p:spPr>
          <a:xfrm>
            <a:off x="2028198" y="3023162"/>
            <a:ext cx="461213" cy="55399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76893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1792-3E2A-B62E-E719-93DBE3277E63}"/>
              </a:ext>
            </a:extLst>
          </p:cNvPr>
          <p:cNvSpPr>
            <a:spLocks noGrp="1"/>
          </p:cNvSpPr>
          <p:nvPr>
            <p:ph type="title"/>
          </p:nvPr>
        </p:nvSpPr>
        <p:spPr>
          <a:xfrm>
            <a:off x="1066800" y="99220"/>
            <a:ext cx="10058400" cy="1325563"/>
          </a:xfrm>
        </p:spPr>
        <p:txBody>
          <a:bodyPr anchor="ctr">
            <a:normAutofit/>
          </a:bodyPr>
          <a:lstStyle/>
          <a:p>
            <a:r>
              <a:rPr lang="en-IE" dirty="0"/>
              <a:t>Nanotechnology – what’s the point?</a:t>
            </a:r>
          </a:p>
        </p:txBody>
      </p:sp>
      <p:sp>
        <p:nvSpPr>
          <p:cNvPr id="5" name="Text Placeholder 2">
            <a:extLst>
              <a:ext uri="{FF2B5EF4-FFF2-40B4-BE49-F238E27FC236}">
                <a16:creationId xmlns:a16="http://schemas.microsoft.com/office/drawing/2014/main" id="{93AA0CC0-3F86-52C2-C6AA-0933ADFFDBEE}"/>
              </a:ext>
            </a:extLst>
          </p:cNvPr>
          <p:cNvSpPr>
            <a:spLocks noGrp="1"/>
          </p:cNvSpPr>
          <p:nvPr>
            <p:ph sz="half" idx="1"/>
          </p:nvPr>
        </p:nvSpPr>
        <p:spPr>
          <a:xfrm>
            <a:off x="695400" y="2241003"/>
            <a:ext cx="4800600" cy="3744416"/>
          </a:xfrm>
        </p:spPr>
        <p:txBody>
          <a:bodyPr>
            <a:normAutofit/>
          </a:bodyPr>
          <a:lstStyle/>
          <a:p>
            <a:pPr marL="0" indent="0">
              <a:buNone/>
            </a:pPr>
            <a:r>
              <a:rPr lang="en-IE" b="1" dirty="0"/>
              <a:t>To help people!</a:t>
            </a:r>
          </a:p>
          <a:p>
            <a:pPr marL="0" indent="0">
              <a:buNone/>
            </a:pPr>
            <a:r>
              <a:rPr lang="en-IE" dirty="0"/>
              <a:t>But more precisely nanotechnology helps in:</a:t>
            </a:r>
          </a:p>
          <a:p>
            <a:pPr marL="342900" indent="-342900">
              <a:buFont typeface="Arial" panose="020B0604020202020204" pitchFamily="34" charset="0"/>
              <a:buChar char="▪"/>
            </a:pPr>
            <a:r>
              <a:rPr lang="en-IE" dirty="0"/>
              <a:t>Delivering medication directly to specific cells</a:t>
            </a:r>
          </a:p>
          <a:p>
            <a:pPr marL="342900" indent="-342900">
              <a:buFont typeface="Arial" panose="020B0604020202020204" pitchFamily="34" charset="0"/>
              <a:buChar char="▪"/>
            </a:pPr>
            <a:r>
              <a:rPr lang="en-IE" dirty="0"/>
              <a:t>Accurately detecting diseases, such as cancer</a:t>
            </a:r>
          </a:p>
          <a:p>
            <a:pPr marL="342900" indent="-342900">
              <a:buFont typeface="Arial" panose="020B0604020202020204" pitchFamily="34" charset="0"/>
              <a:buChar char="▪"/>
            </a:pPr>
            <a:r>
              <a:rPr lang="en-IE" dirty="0"/>
              <a:t>Regeneration of tissues/organs</a:t>
            </a:r>
          </a:p>
          <a:p>
            <a:pPr marL="342900" indent="-342900">
              <a:buFont typeface="Arial" panose="020B0604020202020204" pitchFamily="34" charset="0"/>
              <a:buChar char="▪"/>
            </a:pPr>
            <a:endParaRPr lang="en-IE" dirty="0"/>
          </a:p>
        </p:txBody>
      </p:sp>
      <p:pic>
        <p:nvPicPr>
          <p:cNvPr id="4" name="Picture 3" descr="A robot attacking a virus&#10;&#10;Description automatically generated">
            <a:extLst>
              <a:ext uri="{FF2B5EF4-FFF2-40B4-BE49-F238E27FC236}">
                <a16:creationId xmlns:a16="http://schemas.microsoft.com/office/drawing/2014/main" id="{8E1756C9-D491-710D-A6A1-64B06485B1D5}"/>
              </a:ext>
            </a:extLst>
          </p:cNvPr>
          <p:cNvPicPr>
            <a:picLocks noChangeAspect="1"/>
          </p:cNvPicPr>
          <p:nvPr/>
        </p:nvPicPr>
        <p:blipFill rotWithShape="1">
          <a:blip r:embed="rId2">
            <a:extLst>
              <a:ext uri="{28A0092B-C50C-407E-A947-70E740481C1C}">
                <a14:useLocalDpi xmlns:a14="http://schemas.microsoft.com/office/drawing/2010/main" val="0"/>
              </a:ext>
            </a:extLst>
          </a:blip>
          <a:srcRect l="22966" r="8309" b="3"/>
          <a:stretch/>
        </p:blipFill>
        <p:spPr>
          <a:xfrm>
            <a:off x="6324600" y="1844824"/>
            <a:ext cx="4800600" cy="4575175"/>
          </a:xfrm>
          <a:prstGeom prst="rect">
            <a:avLst/>
          </a:prstGeom>
          <a:noFill/>
          <a:ln>
            <a:solidFill>
              <a:schemeClr val="tx1"/>
            </a:solidFill>
          </a:ln>
        </p:spPr>
      </p:pic>
    </p:spTree>
    <p:extLst>
      <p:ext uri="{BB962C8B-B14F-4D97-AF65-F5344CB8AC3E}">
        <p14:creationId xmlns:p14="http://schemas.microsoft.com/office/powerpoint/2010/main" val="162720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1792-3E2A-B62E-E719-93DBE3277E63}"/>
              </a:ext>
            </a:extLst>
          </p:cNvPr>
          <p:cNvSpPr>
            <a:spLocks noGrp="1"/>
          </p:cNvSpPr>
          <p:nvPr>
            <p:ph type="title"/>
          </p:nvPr>
        </p:nvSpPr>
        <p:spPr>
          <a:xfrm>
            <a:off x="1066800" y="99220"/>
            <a:ext cx="10058400" cy="1325563"/>
          </a:xfrm>
        </p:spPr>
        <p:txBody>
          <a:bodyPr anchor="ctr">
            <a:normAutofit/>
          </a:bodyPr>
          <a:lstStyle/>
          <a:p>
            <a:r>
              <a:rPr lang="en-IE" dirty="0"/>
              <a:t>Nanorobotics</a:t>
            </a:r>
          </a:p>
        </p:txBody>
      </p:sp>
      <p:pic>
        <p:nvPicPr>
          <p:cNvPr id="10" name="Picture 9" descr="A light bulb in the middle of a dna strand&#10;&#10;Description automatically generated">
            <a:extLst>
              <a:ext uri="{FF2B5EF4-FFF2-40B4-BE49-F238E27FC236}">
                <a16:creationId xmlns:a16="http://schemas.microsoft.com/office/drawing/2014/main" id="{03A4B141-7A06-88A6-7BB8-E7F1991AB152}"/>
              </a:ext>
            </a:extLst>
          </p:cNvPr>
          <p:cNvPicPr>
            <a:picLocks noChangeAspect="1"/>
          </p:cNvPicPr>
          <p:nvPr/>
        </p:nvPicPr>
        <p:blipFill rotWithShape="1">
          <a:blip r:embed="rId2">
            <a:extLst>
              <a:ext uri="{28A0092B-C50C-407E-A947-70E740481C1C}">
                <a14:useLocalDpi xmlns:a14="http://schemas.microsoft.com/office/drawing/2010/main" val="0"/>
              </a:ext>
            </a:extLst>
          </a:blip>
          <a:srcRect l="2583" r="18724" b="3"/>
          <a:stretch/>
        </p:blipFill>
        <p:spPr>
          <a:xfrm>
            <a:off x="1066800" y="1825624"/>
            <a:ext cx="4800600" cy="4575175"/>
          </a:xfrm>
          <a:prstGeom prst="rect">
            <a:avLst/>
          </a:prstGeom>
          <a:noFill/>
        </p:spPr>
      </p:pic>
      <p:sp>
        <p:nvSpPr>
          <p:cNvPr id="5" name="Text Placeholder 2">
            <a:extLst>
              <a:ext uri="{FF2B5EF4-FFF2-40B4-BE49-F238E27FC236}">
                <a16:creationId xmlns:a16="http://schemas.microsoft.com/office/drawing/2014/main" id="{93AA0CC0-3F86-52C2-C6AA-0933ADFFDBEE}"/>
              </a:ext>
            </a:extLst>
          </p:cNvPr>
          <p:cNvSpPr>
            <a:spLocks noGrp="1"/>
          </p:cNvSpPr>
          <p:nvPr>
            <p:ph sz="half" idx="2"/>
          </p:nvPr>
        </p:nvSpPr>
        <p:spPr>
          <a:xfrm>
            <a:off x="6324600" y="1825624"/>
            <a:ext cx="4800600" cy="4575175"/>
          </a:xfrm>
        </p:spPr>
        <p:txBody>
          <a:bodyPr>
            <a:normAutofit/>
          </a:bodyPr>
          <a:lstStyle/>
          <a:p>
            <a:pPr marL="0" indent="0">
              <a:buNone/>
            </a:pPr>
            <a:r>
              <a:rPr lang="en-IE" dirty="0"/>
              <a:t>When talking about nanomedicine and nanomaterials we can’t forget about nanorobots!</a:t>
            </a:r>
          </a:p>
          <a:p>
            <a:pPr marL="0" indent="0">
              <a:buNone/>
            </a:pPr>
            <a:r>
              <a:rPr lang="en-IE" dirty="0"/>
              <a:t>Small, teeny tiny machines which could navigate through your body delivering drugs, clearing blockages or even performing surgeries.</a:t>
            </a:r>
          </a:p>
          <a:p>
            <a:pPr marL="0" indent="0">
              <a:buNone/>
            </a:pPr>
            <a:r>
              <a:rPr lang="en-IE" dirty="0"/>
              <a:t>Unfortunately, nanobots are still future talk due to their size and current limitations, but what we have are </a:t>
            </a:r>
            <a:r>
              <a:rPr lang="en-IE" dirty="0" err="1"/>
              <a:t>microbots</a:t>
            </a:r>
            <a:r>
              <a:rPr lang="en-IE" dirty="0"/>
              <a:t>!</a:t>
            </a:r>
          </a:p>
        </p:txBody>
      </p:sp>
    </p:spTree>
    <p:extLst>
      <p:ext uri="{BB962C8B-B14F-4D97-AF65-F5344CB8AC3E}">
        <p14:creationId xmlns:p14="http://schemas.microsoft.com/office/powerpoint/2010/main" val="217235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1792-3E2A-B62E-E719-93DBE3277E63}"/>
              </a:ext>
            </a:extLst>
          </p:cNvPr>
          <p:cNvSpPr>
            <a:spLocks noGrp="1"/>
          </p:cNvSpPr>
          <p:nvPr>
            <p:ph type="title"/>
          </p:nvPr>
        </p:nvSpPr>
        <p:spPr>
          <a:xfrm>
            <a:off x="1066800" y="99220"/>
            <a:ext cx="10058400" cy="1325563"/>
          </a:xfrm>
        </p:spPr>
        <p:txBody>
          <a:bodyPr anchor="ctr">
            <a:normAutofit/>
          </a:bodyPr>
          <a:lstStyle/>
          <a:p>
            <a:r>
              <a:rPr lang="en-IE" dirty="0" err="1"/>
              <a:t>Microrobotics</a:t>
            </a:r>
            <a:r>
              <a:rPr lang="en-IE" dirty="0"/>
              <a:t> – just like nanobots, but bigger</a:t>
            </a:r>
          </a:p>
        </p:txBody>
      </p:sp>
      <p:sp>
        <p:nvSpPr>
          <p:cNvPr id="5" name="Text Placeholder 2">
            <a:extLst>
              <a:ext uri="{FF2B5EF4-FFF2-40B4-BE49-F238E27FC236}">
                <a16:creationId xmlns:a16="http://schemas.microsoft.com/office/drawing/2014/main" id="{93AA0CC0-3F86-52C2-C6AA-0933ADFFDBEE}"/>
              </a:ext>
            </a:extLst>
          </p:cNvPr>
          <p:cNvSpPr>
            <a:spLocks noGrp="1"/>
          </p:cNvSpPr>
          <p:nvPr>
            <p:ph sz="half" idx="2"/>
          </p:nvPr>
        </p:nvSpPr>
        <p:spPr>
          <a:xfrm>
            <a:off x="695400" y="1825624"/>
            <a:ext cx="5112568" cy="4575175"/>
          </a:xfrm>
        </p:spPr>
        <p:txBody>
          <a:bodyPr>
            <a:normAutofit/>
          </a:bodyPr>
          <a:lstStyle/>
          <a:p>
            <a:pPr marL="0" indent="0">
              <a:buNone/>
            </a:pPr>
            <a:r>
              <a:rPr lang="en-IE" dirty="0"/>
              <a:t>Microrobots (less than 1 mm) are still in early stages of development, but it only means we already started, and that things will only improve with time!</a:t>
            </a:r>
          </a:p>
          <a:p>
            <a:pPr marL="0" indent="0">
              <a:buNone/>
            </a:pPr>
            <a:r>
              <a:rPr lang="en-IE" dirty="0"/>
              <a:t>Examples of current creations – robotic motor inside of a mouse’s stomach from University of California, San Diego and </a:t>
            </a:r>
            <a:r>
              <a:rPr lang="en-IE" dirty="0" err="1"/>
              <a:t>Bionaut</a:t>
            </a:r>
            <a:r>
              <a:rPr lang="en-IE" dirty="0"/>
              <a:t> Lab’s </a:t>
            </a:r>
            <a:r>
              <a:rPr lang="en-IE" dirty="0" err="1"/>
              <a:t>microbot</a:t>
            </a:r>
            <a:r>
              <a:rPr lang="en-IE" dirty="0"/>
              <a:t>.</a:t>
            </a:r>
          </a:p>
        </p:txBody>
      </p:sp>
      <p:pic>
        <p:nvPicPr>
          <p:cNvPr id="7" name="Picture 6" descr="A close up of a small gold object&#10;&#10;Description automatically generated">
            <a:extLst>
              <a:ext uri="{FF2B5EF4-FFF2-40B4-BE49-F238E27FC236}">
                <a16:creationId xmlns:a16="http://schemas.microsoft.com/office/drawing/2014/main" id="{A2E9E386-B40A-24FE-A290-C2D044E8C9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4034" y="1809314"/>
            <a:ext cx="3997065" cy="2663308"/>
          </a:xfrm>
          <a:prstGeom prst="rect">
            <a:avLst/>
          </a:prstGeom>
          <a:ln>
            <a:solidFill>
              <a:schemeClr val="tx1"/>
            </a:solidFill>
          </a:ln>
        </p:spPr>
      </p:pic>
      <p:pic>
        <p:nvPicPr>
          <p:cNvPr id="4" name="Picture 3" descr="A collage of different types of cells&#10;&#10;Description automatically generated">
            <a:extLst>
              <a:ext uri="{FF2B5EF4-FFF2-40B4-BE49-F238E27FC236}">
                <a16:creationId xmlns:a16="http://schemas.microsoft.com/office/drawing/2014/main" id="{97CE0484-159A-E112-4D9E-5FB27F70E61B}"/>
              </a:ext>
            </a:extLst>
          </p:cNvPr>
          <p:cNvPicPr>
            <a:picLocks noChangeAspect="1"/>
          </p:cNvPicPr>
          <p:nvPr/>
        </p:nvPicPr>
        <p:blipFill rotWithShape="1">
          <a:blip r:embed="rId3">
            <a:extLst>
              <a:ext uri="{28A0092B-C50C-407E-A947-70E740481C1C}">
                <a14:useLocalDpi xmlns:a14="http://schemas.microsoft.com/office/drawing/2010/main" val="0"/>
              </a:ext>
            </a:extLst>
          </a:blip>
          <a:srcRect l="1594" t="55400" r="52185"/>
          <a:stretch/>
        </p:blipFill>
        <p:spPr>
          <a:xfrm>
            <a:off x="6960096" y="3717032"/>
            <a:ext cx="4799794" cy="2557636"/>
          </a:xfrm>
          <a:prstGeom prst="rect">
            <a:avLst/>
          </a:prstGeom>
          <a:ln>
            <a:solidFill>
              <a:schemeClr val="tx1"/>
            </a:solidFill>
          </a:ln>
        </p:spPr>
      </p:pic>
    </p:spTree>
    <p:extLst>
      <p:ext uri="{BB962C8B-B14F-4D97-AF65-F5344CB8AC3E}">
        <p14:creationId xmlns:p14="http://schemas.microsoft.com/office/powerpoint/2010/main" val="1257278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1792-3E2A-B62E-E719-93DBE3277E63}"/>
              </a:ext>
            </a:extLst>
          </p:cNvPr>
          <p:cNvSpPr>
            <a:spLocks noGrp="1"/>
          </p:cNvSpPr>
          <p:nvPr>
            <p:ph type="title"/>
          </p:nvPr>
        </p:nvSpPr>
        <p:spPr>
          <a:xfrm>
            <a:off x="1066800" y="99220"/>
            <a:ext cx="10058400" cy="1325563"/>
          </a:xfrm>
        </p:spPr>
        <p:txBody>
          <a:bodyPr anchor="ctr">
            <a:normAutofit/>
          </a:bodyPr>
          <a:lstStyle/>
          <a:p>
            <a:r>
              <a:rPr lang="en-IE" dirty="0"/>
              <a:t>University of California, San Diego</a:t>
            </a:r>
          </a:p>
        </p:txBody>
      </p:sp>
      <p:pic>
        <p:nvPicPr>
          <p:cNvPr id="9" name="Content Placeholder 8" descr="A diagram of a cell&#10;&#10;Description automatically generated">
            <a:extLst>
              <a:ext uri="{FF2B5EF4-FFF2-40B4-BE49-F238E27FC236}">
                <a16:creationId xmlns:a16="http://schemas.microsoft.com/office/drawing/2014/main" id="{3857870A-7112-7C20-3BAC-8FE0EFDAC29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3392" y="2026220"/>
            <a:ext cx="5040560" cy="3175553"/>
          </a:xfrm>
          <a:ln>
            <a:solidFill>
              <a:schemeClr val="tx1"/>
            </a:solidFill>
          </a:ln>
        </p:spPr>
      </p:pic>
      <p:sp>
        <p:nvSpPr>
          <p:cNvPr id="10" name="TextBox 9">
            <a:extLst>
              <a:ext uri="{FF2B5EF4-FFF2-40B4-BE49-F238E27FC236}">
                <a16:creationId xmlns:a16="http://schemas.microsoft.com/office/drawing/2014/main" id="{0D101D1C-A45A-1956-77C2-77FD934757D0}"/>
              </a:ext>
            </a:extLst>
          </p:cNvPr>
          <p:cNvSpPr txBox="1"/>
          <p:nvPr/>
        </p:nvSpPr>
        <p:spPr>
          <a:xfrm>
            <a:off x="623392" y="5410595"/>
            <a:ext cx="5040560" cy="646331"/>
          </a:xfrm>
          <a:prstGeom prst="rect">
            <a:avLst/>
          </a:prstGeom>
          <a:noFill/>
        </p:spPr>
        <p:txBody>
          <a:bodyPr wrap="square" rtlCol="0">
            <a:spAutoFit/>
          </a:bodyPr>
          <a:lstStyle/>
          <a:p>
            <a:r>
              <a:rPr lang="en-US" dirty="0"/>
              <a:t>Micromotors inside of the stomach were gastric acid-powered</a:t>
            </a:r>
          </a:p>
        </p:txBody>
      </p:sp>
      <p:pic>
        <p:nvPicPr>
          <p:cNvPr id="12" name="Picture 11" descr="A collage of different types of cells&#10;&#10;Description automatically generated">
            <a:extLst>
              <a:ext uri="{FF2B5EF4-FFF2-40B4-BE49-F238E27FC236}">
                <a16:creationId xmlns:a16="http://schemas.microsoft.com/office/drawing/2014/main" id="{CD9D5441-A2EA-4A6A-8A28-4CAF55E6D249}"/>
              </a:ext>
            </a:extLst>
          </p:cNvPr>
          <p:cNvPicPr>
            <a:picLocks noChangeAspect="1"/>
          </p:cNvPicPr>
          <p:nvPr/>
        </p:nvPicPr>
        <p:blipFill rotWithShape="1">
          <a:blip r:embed="rId3">
            <a:extLst>
              <a:ext uri="{28A0092B-C50C-407E-A947-70E740481C1C}">
                <a14:useLocalDpi xmlns:a14="http://schemas.microsoft.com/office/drawing/2010/main" val="0"/>
              </a:ext>
            </a:extLst>
          </a:blip>
          <a:srcRect l="52029" t="55869" r="1616"/>
          <a:stretch/>
        </p:blipFill>
        <p:spPr>
          <a:xfrm>
            <a:off x="5951984" y="1988840"/>
            <a:ext cx="5282679" cy="3237855"/>
          </a:xfrm>
          <a:prstGeom prst="rect">
            <a:avLst/>
          </a:prstGeom>
          <a:ln>
            <a:solidFill>
              <a:schemeClr val="tx1"/>
            </a:solidFill>
          </a:ln>
        </p:spPr>
      </p:pic>
      <p:sp>
        <p:nvSpPr>
          <p:cNvPr id="15" name="TextBox 14">
            <a:extLst>
              <a:ext uri="{FF2B5EF4-FFF2-40B4-BE49-F238E27FC236}">
                <a16:creationId xmlns:a16="http://schemas.microsoft.com/office/drawing/2014/main" id="{53ED83D8-6DC4-CE7C-4DFD-476C7A1D358A}"/>
              </a:ext>
            </a:extLst>
          </p:cNvPr>
          <p:cNvSpPr txBox="1"/>
          <p:nvPr/>
        </p:nvSpPr>
        <p:spPr>
          <a:xfrm>
            <a:off x="5933241" y="5410596"/>
            <a:ext cx="5040560" cy="369332"/>
          </a:xfrm>
          <a:prstGeom prst="rect">
            <a:avLst/>
          </a:prstGeom>
          <a:noFill/>
        </p:spPr>
        <p:txBody>
          <a:bodyPr wrap="square" rtlCol="0">
            <a:spAutoFit/>
          </a:bodyPr>
          <a:lstStyle/>
          <a:p>
            <a:r>
              <a:rPr lang="en-US" dirty="0"/>
              <a:t>Movement</a:t>
            </a:r>
          </a:p>
        </p:txBody>
      </p:sp>
    </p:spTree>
    <p:extLst>
      <p:ext uri="{BB962C8B-B14F-4D97-AF65-F5344CB8AC3E}">
        <p14:creationId xmlns:p14="http://schemas.microsoft.com/office/powerpoint/2010/main" val="46111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1792-3E2A-B62E-E719-93DBE3277E63}"/>
              </a:ext>
            </a:extLst>
          </p:cNvPr>
          <p:cNvSpPr>
            <a:spLocks noGrp="1"/>
          </p:cNvSpPr>
          <p:nvPr>
            <p:ph type="title"/>
          </p:nvPr>
        </p:nvSpPr>
        <p:spPr>
          <a:xfrm>
            <a:off x="1066800" y="99220"/>
            <a:ext cx="10058400" cy="1325563"/>
          </a:xfrm>
        </p:spPr>
        <p:txBody>
          <a:bodyPr anchor="ctr">
            <a:normAutofit/>
          </a:bodyPr>
          <a:lstStyle/>
          <a:p>
            <a:r>
              <a:rPr lang="en-GB" dirty="0" err="1"/>
              <a:t>Bionaut</a:t>
            </a:r>
            <a:r>
              <a:rPr lang="en-GB" dirty="0"/>
              <a:t> Labs</a:t>
            </a:r>
            <a:endParaRPr lang="en-IE" dirty="0"/>
          </a:p>
        </p:txBody>
      </p:sp>
      <p:sp>
        <p:nvSpPr>
          <p:cNvPr id="10" name="TextBox 9">
            <a:extLst>
              <a:ext uri="{FF2B5EF4-FFF2-40B4-BE49-F238E27FC236}">
                <a16:creationId xmlns:a16="http://schemas.microsoft.com/office/drawing/2014/main" id="{0D101D1C-A45A-1956-77C2-77FD934757D0}"/>
              </a:ext>
            </a:extLst>
          </p:cNvPr>
          <p:cNvSpPr txBox="1"/>
          <p:nvPr/>
        </p:nvSpPr>
        <p:spPr>
          <a:xfrm>
            <a:off x="623392" y="5410595"/>
            <a:ext cx="5040560" cy="369332"/>
          </a:xfrm>
          <a:prstGeom prst="rect">
            <a:avLst/>
          </a:prstGeom>
          <a:noFill/>
        </p:spPr>
        <p:txBody>
          <a:bodyPr wrap="square" rtlCol="0">
            <a:spAutoFit/>
          </a:bodyPr>
          <a:lstStyle/>
          <a:p>
            <a:r>
              <a:rPr lang="en-US" dirty="0"/>
              <a:t>Real life size of the bot</a:t>
            </a:r>
          </a:p>
        </p:txBody>
      </p:sp>
      <p:sp>
        <p:nvSpPr>
          <p:cNvPr id="15" name="TextBox 14">
            <a:extLst>
              <a:ext uri="{FF2B5EF4-FFF2-40B4-BE49-F238E27FC236}">
                <a16:creationId xmlns:a16="http://schemas.microsoft.com/office/drawing/2014/main" id="{53ED83D8-6DC4-CE7C-4DFD-476C7A1D358A}"/>
              </a:ext>
            </a:extLst>
          </p:cNvPr>
          <p:cNvSpPr txBox="1"/>
          <p:nvPr/>
        </p:nvSpPr>
        <p:spPr>
          <a:xfrm>
            <a:off x="6493511" y="5410596"/>
            <a:ext cx="4480289" cy="369332"/>
          </a:xfrm>
          <a:prstGeom prst="rect">
            <a:avLst/>
          </a:prstGeom>
          <a:noFill/>
        </p:spPr>
        <p:txBody>
          <a:bodyPr wrap="square" rtlCol="0">
            <a:spAutoFit/>
          </a:bodyPr>
          <a:lstStyle/>
          <a:p>
            <a:r>
              <a:rPr lang="en-US" dirty="0"/>
              <a:t>Bot inside of a body</a:t>
            </a:r>
          </a:p>
        </p:txBody>
      </p:sp>
      <p:pic>
        <p:nvPicPr>
          <p:cNvPr id="4" name="Picture 3" descr="A finger pointing at a finger&#10;&#10;Description automatically generated">
            <a:extLst>
              <a:ext uri="{FF2B5EF4-FFF2-40B4-BE49-F238E27FC236}">
                <a16:creationId xmlns:a16="http://schemas.microsoft.com/office/drawing/2014/main" id="{F0D1706E-E4D1-2DE7-8DEF-A23B18C99C16}"/>
              </a:ext>
            </a:extLst>
          </p:cNvPr>
          <p:cNvPicPr>
            <a:picLocks noChangeAspect="1"/>
          </p:cNvPicPr>
          <p:nvPr/>
        </p:nvPicPr>
        <p:blipFill rotWithShape="1">
          <a:blip r:embed="rId2">
            <a:extLst>
              <a:ext uri="{28A0092B-C50C-407E-A947-70E740481C1C}">
                <a14:useLocalDpi xmlns:a14="http://schemas.microsoft.com/office/drawing/2010/main" val="0"/>
              </a:ext>
            </a:extLst>
          </a:blip>
          <a:srcRect l="19492"/>
          <a:stretch/>
        </p:blipFill>
        <p:spPr>
          <a:xfrm>
            <a:off x="707461" y="2019990"/>
            <a:ext cx="5127157" cy="3175553"/>
          </a:xfrm>
          <a:prstGeom prst="rect">
            <a:avLst/>
          </a:prstGeom>
          <a:ln>
            <a:solidFill>
              <a:schemeClr val="tx1"/>
            </a:solidFill>
          </a:ln>
        </p:spPr>
      </p:pic>
      <p:pic>
        <p:nvPicPr>
          <p:cNvPr id="8" name="Picture 7" descr="X-ray of a human body&#10;&#10;Description automatically generated">
            <a:extLst>
              <a:ext uri="{FF2B5EF4-FFF2-40B4-BE49-F238E27FC236}">
                <a16:creationId xmlns:a16="http://schemas.microsoft.com/office/drawing/2014/main" id="{588FA2FD-C5CD-4209-F560-AA57CE14F7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3444" y="1925998"/>
            <a:ext cx="4480289" cy="3269545"/>
          </a:xfrm>
          <a:prstGeom prst="rect">
            <a:avLst/>
          </a:prstGeom>
        </p:spPr>
      </p:pic>
    </p:spTree>
    <p:extLst>
      <p:ext uri="{BB962C8B-B14F-4D97-AF65-F5344CB8AC3E}">
        <p14:creationId xmlns:p14="http://schemas.microsoft.com/office/powerpoint/2010/main" val="212628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of Health Tech</a:t>
            </a:r>
          </a:p>
        </p:txBody>
      </p:sp>
    </p:spTree>
    <p:extLst>
      <p:ext uri="{BB962C8B-B14F-4D97-AF65-F5344CB8AC3E}">
        <p14:creationId xmlns:p14="http://schemas.microsoft.com/office/powerpoint/2010/main" val="159897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graphicFrame>
        <p:nvGraphicFramePr>
          <p:cNvPr id="7" name="Content Placeholder 6" descr="Segmented process showing 3 tasks arranged one below the other with downward pointing arrows to indicate progression from first task to second task and second task to third task. Placeholder text for task description   present under each group."/>
          <p:cNvGraphicFramePr>
            <a:graphicFrameLocks noGrp="1"/>
          </p:cNvGraphicFramePr>
          <p:nvPr>
            <p:ph sz="half" idx="2"/>
            <p:extLst>
              <p:ext uri="{D42A27DB-BD31-4B8C-83A1-F6EECF244321}">
                <p14:modId xmlns:p14="http://schemas.microsoft.com/office/powerpoint/2010/main" val="1261212639"/>
              </p:ext>
            </p:extLst>
          </p:nvPr>
        </p:nvGraphicFramePr>
        <p:xfrm>
          <a:off x="2603612" y="1772816"/>
          <a:ext cx="6984776" cy="47911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7326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Bibliography</a:t>
            </a:r>
          </a:p>
        </p:txBody>
      </p:sp>
      <p:sp>
        <p:nvSpPr>
          <p:cNvPr id="3" name="TextBox 2">
            <a:extLst>
              <a:ext uri="{FF2B5EF4-FFF2-40B4-BE49-F238E27FC236}">
                <a16:creationId xmlns:a16="http://schemas.microsoft.com/office/drawing/2014/main" id="{57F23AF2-9605-E9F1-E373-C2D6A9F869FE}"/>
              </a:ext>
            </a:extLst>
          </p:cNvPr>
          <p:cNvSpPr txBox="1"/>
          <p:nvPr/>
        </p:nvSpPr>
        <p:spPr>
          <a:xfrm>
            <a:off x="947428" y="2060848"/>
            <a:ext cx="10297144" cy="4247317"/>
          </a:xfrm>
          <a:prstGeom prst="rect">
            <a:avLst/>
          </a:prstGeom>
          <a:noFill/>
        </p:spPr>
        <p:txBody>
          <a:bodyPr wrap="square" rtlCol="0">
            <a:spAutoFit/>
          </a:bodyPr>
          <a:lstStyle/>
          <a:p>
            <a:r>
              <a:rPr lang="en-IE" dirty="0">
                <a:hlinkClick r:id="rId2"/>
              </a:rPr>
              <a:t>https://builtin.com/healthcare-technology</a:t>
            </a:r>
            <a:r>
              <a:rPr lang="en-IE" dirty="0"/>
              <a:t> – Slide 2 | Accessed 22/07/2023</a:t>
            </a:r>
          </a:p>
          <a:p>
            <a:endParaRPr lang="en-IE" dirty="0"/>
          </a:p>
          <a:p>
            <a:r>
              <a:rPr lang="en-IE" dirty="0">
                <a:hlinkClick r:id="rId3"/>
              </a:rPr>
              <a:t>https://www.umhs-sk.org/blog/medical-milestones-invention-x-ray#:~:text=The%20technology%20behind%20the%20X,1895%20by%20Wilhelm%20Conrad%20R%C3%B6ntgen</a:t>
            </a:r>
            <a:r>
              <a:rPr lang="en-IE" dirty="0"/>
              <a:t>. – Slide 6 | Accessed 22/07/2023</a:t>
            </a:r>
          </a:p>
          <a:p>
            <a:endParaRPr lang="en-IE" dirty="0"/>
          </a:p>
          <a:p>
            <a:r>
              <a:rPr lang="en-IE" dirty="0">
                <a:hlinkClick r:id="rId4"/>
              </a:rPr>
              <a:t>https://unsplash.com/s/photos/x-ray</a:t>
            </a:r>
            <a:r>
              <a:rPr lang="en-IE" dirty="0"/>
              <a:t> – Slide 6 | Accessed 22/07/2023</a:t>
            </a:r>
          </a:p>
          <a:p>
            <a:endParaRPr lang="en-IE" dirty="0"/>
          </a:p>
          <a:p>
            <a:r>
              <a:rPr lang="en-IE" dirty="0">
                <a:hlinkClick r:id="rId5"/>
              </a:rPr>
              <a:t>https://www.pfizer.com/news/articles/flashback_the_first_ecg#:~:text=Willem%20Einthoven%20found%20the%20beat,that%20a%20human%20heart%20creates</a:t>
            </a:r>
            <a:r>
              <a:rPr lang="en-IE" dirty="0"/>
              <a:t>. – Slide 7 | Accessed 22/07/2023</a:t>
            </a:r>
          </a:p>
          <a:p>
            <a:endParaRPr lang="en-IE" dirty="0"/>
          </a:p>
          <a:p>
            <a:r>
              <a:rPr lang="en-IE" dirty="0">
                <a:hlinkClick r:id="rId6"/>
              </a:rPr>
              <a:t>https://unsplash.com/s/photos/heart</a:t>
            </a:r>
            <a:r>
              <a:rPr lang="en-IE" dirty="0"/>
              <a:t> – Slide 7 | Accessed 22/07/2023</a:t>
            </a:r>
          </a:p>
          <a:p>
            <a:endParaRPr lang="en-IE" dirty="0"/>
          </a:p>
          <a:p>
            <a:r>
              <a:rPr lang="en-IE" dirty="0">
                <a:hlinkClick r:id="rId7"/>
              </a:rPr>
              <a:t>https://unsplash.com/s/photos/electrocardiogram</a:t>
            </a:r>
            <a:r>
              <a:rPr lang="en-IE" dirty="0"/>
              <a:t> – Slide 7 | Accessed 22/07/2023</a:t>
            </a:r>
          </a:p>
          <a:p>
            <a:endParaRPr lang="en-IE" dirty="0"/>
          </a:p>
        </p:txBody>
      </p:sp>
    </p:spTree>
    <p:extLst>
      <p:ext uri="{BB962C8B-B14F-4D97-AF65-F5344CB8AC3E}">
        <p14:creationId xmlns:p14="http://schemas.microsoft.com/office/powerpoint/2010/main" val="54710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Bibliography</a:t>
            </a:r>
          </a:p>
        </p:txBody>
      </p:sp>
      <p:sp>
        <p:nvSpPr>
          <p:cNvPr id="3" name="TextBox 2">
            <a:extLst>
              <a:ext uri="{FF2B5EF4-FFF2-40B4-BE49-F238E27FC236}">
                <a16:creationId xmlns:a16="http://schemas.microsoft.com/office/drawing/2014/main" id="{57F23AF2-9605-E9F1-E373-C2D6A9F869FE}"/>
              </a:ext>
            </a:extLst>
          </p:cNvPr>
          <p:cNvSpPr txBox="1"/>
          <p:nvPr/>
        </p:nvSpPr>
        <p:spPr>
          <a:xfrm>
            <a:off x="947428" y="1933733"/>
            <a:ext cx="10297144" cy="4247317"/>
          </a:xfrm>
          <a:prstGeom prst="rect">
            <a:avLst/>
          </a:prstGeom>
          <a:noFill/>
        </p:spPr>
        <p:txBody>
          <a:bodyPr wrap="square" rtlCol="0">
            <a:spAutoFit/>
          </a:bodyPr>
          <a:lstStyle/>
          <a:p>
            <a:r>
              <a:rPr lang="en-IE" dirty="0">
                <a:hlinkClick r:id="rId2"/>
              </a:rPr>
              <a:t>https://catalinaimaging.com/history-ct-scan/#:~:text=The%20first%20commercially%20available%20CT,Prize%20in%20Physiology%20and%20Medicine</a:t>
            </a:r>
            <a:r>
              <a:rPr lang="en-IE" dirty="0"/>
              <a:t> – Slide 8 | Accessed 22/07/2023</a:t>
            </a:r>
          </a:p>
          <a:p>
            <a:endParaRPr lang="en-IE" dirty="0">
              <a:hlinkClick r:id="rId3"/>
            </a:endParaRPr>
          </a:p>
          <a:p>
            <a:endParaRPr lang="en-IE" dirty="0">
              <a:hlinkClick r:id="rId3"/>
            </a:endParaRPr>
          </a:p>
          <a:p>
            <a:r>
              <a:rPr lang="en-IE" dirty="0">
                <a:hlinkClick r:id="rId3"/>
              </a:rPr>
              <a:t>https://unsplash.com/s/photos/CT-scan</a:t>
            </a:r>
            <a:r>
              <a:rPr lang="en-IE" dirty="0"/>
              <a:t> - Slide 8 | Accessed 22/07/2023</a:t>
            </a:r>
          </a:p>
          <a:p>
            <a:endParaRPr lang="en-IE" dirty="0"/>
          </a:p>
          <a:p>
            <a:r>
              <a:rPr lang="en-IE" dirty="0">
                <a:hlinkClick r:id="rId4"/>
              </a:rPr>
              <a:t>https://www.nethealth.com/blog/the-history-of-electronic-health-records-ehrs/#:~:text=The%20history%20of%20EHRs%20and,systems%20to%20adopt%20an%20EHR.&amp;text=In%20the%201960s%2C%20EMR%20programs,in%20partnership%20with%20health%20organizations</a:t>
            </a:r>
            <a:r>
              <a:rPr lang="en-IE" dirty="0"/>
              <a:t>. – Slide 9 | Accessed 22/07/2023</a:t>
            </a:r>
          </a:p>
          <a:p>
            <a:endParaRPr lang="en-IE" dirty="0"/>
          </a:p>
          <a:p>
            <a:r>
              <a:rPr lang="en-IE" dirty="0">
                <a:hlinkClick r:id="rId5"/>
              </a:rPr>
              <a:t>https://unsplash.com/s/photos/files</a:t>
            </a:r>
            <a:r>
              <a:rPr lang="en-IE" dirty="0"/>
              <a:t> – Slide 9 | Accessed 22/07/2023</a:t>
            </a:r>
          </a:p>
          <a:p>
            <a:endParaRPr lang="en-IE" dirty="0"/>
          </a:p>
          <a:p>
            <a:r>
              <a:rPr lang="en-IE" dirty="0">
                <a:hlinkClick r:id="rId6"/>
              </a:rPr>
              <a:t>https://unsplash.com/s/photos/hospital-records</a:t>
            </a:r>
            <a:r>
              <a:rPr lang="en-IE" dirty="0"/>
              <a:t> – Slide 9  | Accessed 22/07/2023</a:t>
            </a:r>
          </a:p>
        </p:txBody>
      </p:sp>
    </p:spTree>
    <p:extLst>
      <p:ext uri="{BB962C8B-B14F-4D97-AF65-F5344CB8AC3E}">
        <p14:creationId xmlns:p14="http://schemas.microsoft.com/office/powerpoint/2010/main" val="3498104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Bibliography </a:t>
            </a:r>
            <a:r>
              <a:rPr lang="en-US" dirty="0" err="1"/>
              <a:t>aneta</a:t>
            </a:r>
            <a:endParaRPr lang="en-US" dirty="0"/>
          </a:p>
        </p:txBody>
      </p:sp>
      <p:sp>
        <p:nvSpPr>
          <p:cNvPr id="3" name="TextBox 2">
            <a:extLst>
              <a:ext uri="{FF2B5EF4-FFF2-40B4-BE49-F238E27FC236}">
                <a16:creationId xmlns:a16="http://schemas.microsoft.com/office/drawing/2014/main" id="{57F23AF2-9605-E9F1-E373-C2D6A9F869FE}"/>
              </a:ext>
            </a:extLst>
          </p:cNvPr>
          <p:cNvSpPr txBox="1"/>
          <p:nvPr/>
        </p:nvSpPr>
        <p:spPr>
          <a:xfrm>
            <a:off x="947428" y="2076923"/>
            <a:ext cx="10297144" cy="3416320"/>
          </a:xfrm>
          <a:prstGeom prst="rect">
            <a:avLst/>
          </a:prstGeom>
          <a:noFill/>
        </p:spPr>
        <p:txBody>
          <a:bodyPr wrap="square" rtlCol="0">
            <a:spAutoFit/>
          </a:bodyPr>
          <a:lstStyle/>
          <a:p>
            <a:endParaRPr lang="en-IE" dirty="0"/>
          </a:p>
          <a:p>
            <a:endParaRPr lang="en-IE" dirty="0"/>
          </a:p>
          <a:p>
            <a:endParaRPr lang="en-IE" dirty="0"/>
          </a:p>
          <a:p>
            <a:r>
              <a:rPr lang="en-IE" dirty="0">
                <a:hlinkClick r:id="rId2"/>
              </a:rPr>
              <a:t>https://www.sciencedirect.com/science/article/pii/S2414644723000337</a:t>
            </a:r>
            <a:endParaRPr lang="en-IE" dirty="0"/>
          </a:p>
          <a:p>
            <a:r>
              <a:rPr lang="en-IE" dirty="0">
                <a:hlinkClick r:id="rId3"/>
              </a:rPr>
              <a:t>https://ion2.upm.edu.my/article/properties_and_classification_of_nanomaterials-69062</a:t>
            </a:r>
            <a:endParaRPr lang="en-IE" dirty="0"/>
          </a:p>
          <a:p>
            <a:r>
              <a:rPr lang="en-IE" dirty="0">
                <a:hlinkClick r:id="rId4"/>
              </a:rPr>
              <a:t>https://www.nanowerk.com/what-are-nanomaterials.php</a:t>
            </a:r>
            <a:endParaRPr lang="en-IE" dirty="0"/>
          </a:p>
          <a:p>
            <a:r>
              <a:rPr lang="en-IE" dirty="0">
                <a:hlinkClick r:id="rId5"/>
              </a:rPr>
              <a:t>https://www.nanowerk.com/what_are_synthetic_nanoparticles.php</a:t>
            </a:r>
            <a:endParaRPr lang="en-IE" dirty="0"/>
          </a:p>
          <a:p>
            <a:r>
              <a:rPr lang="en-IE" dirty="0">
                <a:hlinkClick r:id="rId6"/>
              </a:rPr>
              <a:t>https://www.nagwa.com/en/explainers/640142370207/</a:t>
            </a:r>
            <a:endParaRPr lang="en-IE" dirty="0"/>
          </a:p>
          <a:p>
            <a:r>
              <a:rPr lang="en-IE" dirty="0">
                <a:hlinkClick r:id="rId7"/>
              </a:rPr>
              <a:t>https://pubs.acs.org/doi/10.1021/nn507097k</a:t>
            </a:r>
            <a:endParaRPr lang="en-IE" dirty="0"/>
          </a:p>
          <a:p>
            <a:r>
              <a:rPr lang="en-IE" dirty="0">
                <a:hlinkClick r:id="rId8"/>
              </a:rPr>
              <a:t>https://www.nanalyze.com/2021/03/bionaut-robots-body/</a:t>
            </a:r>
            <a:endParaRPr lang="en-IE" dirty="0"/>
          </a:p>
          <a:p>
            <a:r>
              <a:rPr lang="en-IE" dirty="0"/>
              <a:t>https://bionautlabs.com/</a:t>
            </a:r>
          </a:p>
          <a:p>
            <a:endParaRPr lang="en-IE" dirty="0"/>
          </a:p>
        </p:txBody>
      </p:sp>
    </p:spTree>
    <p:extLst>
      <p:ext uri="{BB962C8B-B14F-4D97-AF65-F5344CB8AC3E}">
        <p14:creationId xmlns:p14="http://schemas.microsoft.com/office/powerpoint/2010/main" val="59637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1524000" y="2060848"/>
            <a:ext cx="9144000" cy="4320480"/>
          </a:xfrm>
        </p:spPr>
        <p:txBody>
          <a:bodyPr>
            <a:normAutofit/>
          </a:bodyPr>
          <a:lstStyle/>
          <a:p>
            <a:pPr marL="0" indent="0" algn="ctr">
              <a:buNone/>
            </a:pPr>
            <a:r>
              <a:rPr lang="en-GB" sz="4400" i="0" dirty="0">
                <a:solidFill>
                  <a:srgbClr val="3A3B41"/>
                </a:solidFill>
                <a:effectLst/>
                <a:latin typeface="Montserrat" panose="00000500000000000000" pitchFamily="2" charset="0"/>
              </a:rPr>
              <a:t>Healthcare technology, or “</a:t>
            </a:r>
            <a:r>
              <a:rPr lang="en-GB" sz="4400" b="1" dirty="0">
                <a:solidFill>
                  <a:srgbClr val="3A3B41"/>
                </a:solidFill>
                <a:latin typeface="Montserrat" panose="00000500000000000000" pitchFamily="2" charset="0"/>
              </a:rPr>
              <a:t>H</a:t>
            </a:r>
            <a:r>
              <a:rPr lang="en-GB" sz="4400" b="1" i="0" dirty="0">
                <a:solidFill>
                  <a:srgbClr val="3A3B41"/>
                </a:solidFill>
                <a:effectLst/>
                <a:latin typeface="Montserrat" panose="00000500000000000000" pitchFamily="2" charset="0"/>
              </a:rPr>
              <a:t>ealthtech</a:t>
            </a:r>
            <a:r>
              <a:rPr lang="en-GB" sz="4400" i="0" dirty="0">
                <a:solidFill>
                  <a:srgbClr val="3A3B41"/>
                </a:solidFill>
                <a:effectLst/>
                <a:latin typeface="Montserrat" panose="00000500000000000000" pitchFamily="2" charset="0"/>
              </a:rPr>
              <a:t>”, refers to the use of technologies developed for the purpose of improving any and all aspects of the healthcare system</a:t>
            </a:r>
          </a:p>
          <a:p>
            <a:pPr marL="0" indent="0">
              <a:buNone/>
            </a:pPr>
            <a:r>
              <a:rPr lang="en-GB" sz="1200" dirty="0">
                <a:solidFill>
                  <a:srgbClr val="3A3B41"/>
                </a:solidFill>
                <a:latin typeface="Montserrat" panose="00000500000000000000" pitchFamily="2" charset="0"/>
              </a:rPr>
              <a:t>        </a:t>
            </a:r>
            <a:r>
              <a:rPr lang="en-GB" sz="1200" b="0" i="0" dirty="0">
                <a:solidFill>
                  <a:schemeClr val="tx1">
                    <a:lumMod val="50000"/>
                    <a:lumOff val="50000"/>
                  </a:schemeClr>
                </a:solidFill>
                <a:effectLst/>
                <a:latin typeface="Montserrat" panose="00000500000000000000" pitchFamily="2" charset="0"/>
              </a:rPr>
              <a:t>– builtin.com</a:t>
            </a:r>
          </a:p>
        </p:txBody>
      </p:sp>
    </p:spTree>
    <p:extLst>
      <p:ext uri="{BB962C8B-B14F-4D97-AF65-F5344CB8AC3E}">
        <p14:creationId xmlns:p14="http://schemas.microsoft.com/office/powerpoint/2010/main" val="1772969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Technology in Health (1890 – 2000)</a:t>
            </a:r>
          </a:p>
        </p:txBody>
      </p:sp>
    </p:spTree>
    <p:extLst>
      <p:ext uri="{BB962C8B-B14F-4D97-AF65-F5344CB8AC3E}">
        <p14:creationId xmlns:p14="http://schemas.microsoft.com/office/powerpoint/2010/main" val="353771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Emerging technology of the 20</a:t>
            </a:r>
            <a:r>
              <a:rPr lang="en-US" baseline="30000" dirty="0"/>
              <a:t>th</a:t>
            </a:r>
            <a:r>
              <a:rPr lang="en-US" dirty="0"/>
              <a:t> Century</a:t>
            </a:r>
          </a:p>
        </p:txBody>
      </p:sp>
      <p:graphicFrame>
        <p:nvGraphicFramePr>
          <p:cNvPr id="7" name="Content Placeholder 6" descr="Segmented process showing 3 tasks arranged one below the other with downward pointing arrows to indicate progression from first task to second task and second task to third task. Placeholder text for task description   present under each group."/>
          <p:cNvGraphicFramePr>
            <a:graphicFrameLocks noGrp="1"/>
          </p:cNvGraphicFramePr>
          <p:nvPr>
            <p:ph sz="half" idx="2"/>
            <p:extLst>
              <p:ext uri="{D42A27DB-BD31-4B8C-83A1-F6EECF244321}">
                <p14:modId xmlns:p14="http://schemas.microsoft.com/office/powerpoint/2010/main" val="990891579"/>
              </p:ext>
            </p:extLst>
          </p:nvPr>
        </p:nvGraphicFramePr>
        <p:xfrm>
          <a:off x="2603612" y="1772816"/>
          <a:ext cx="6984776" cy="47911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882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 – Ray Machine</a:t>
            </a:r>
          </a:p>
        </p:txBody>
      </p:sp>
      <p:pic>
        <p:nvPicPr>
          <p:cNvPr id="12" name="Picture 11" descr="A person explaining x-ray to a group of people&#10;&#10;Description automatically generated">
            <a:extLst>
              <a:ext uri="{FF2B5EF4-FFF2-40B4-BE49-F238E27FC236}">
                <a16:creationId xmlns:a16="http://schemas.microsoft.com/office/drawing/2014/main" id="{088BB5BC-139C-D207-A598-C4D3AC68D5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3368" y="1772816"/>
            <a:ext cx="3331988" cy="2221325"/>
          </a:xfrm>
          <a:prstGeom prst="rect">
            <a:avLst/>
          </a:prstGeom>
        </p:spPr>
      </p:pic>
      <p:pic>
        <p:nvPicPr>
          <p:cNvPr id="8" name="Content Placeholder 7" descr="X-ray of a hand&#10;&#10;Description automatically generated">
            <a:extLst>
              <a:ext uri="{FF2B5EF4-FFF2-40B4-BE49-F238E27FC236}">
                <a16:creationId xmlns:a16="http://schemas.microsoft.com/office/drawing/2014/main" id="{7B266849-E932-C18D-0FF0-97D2F1244593}"/>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7963704" y="4319828"/>
            <a:ext cx="4011316" cy="2398060"/>
          </a:xfrm>
        </p:spPr>
      </p:pic>
      <p:sp>
        <p:nvSpPr>
          <p:cNvPr id="13" name="TextBox 12">
            <a:extLst>
              <a:ext uri="{FF2B5EF4-FFF2-40B4-BE49-F238E27FC236}">
                <a16:creationId xmlns:a16="http://schemas.microsoft.com/office/drawing/2014/main" id="{BCF9BB7A-B2CB-0BFF-F222-E3ACEC24F9D1}"/>
              </a:ext>
            </a:extLst>
          </p:cNvPr>
          <p:cNvSpPr txBox="1"/>
          <p:nvPr/>
        </p:nvSpPr>
        <p:spPr>
          <a:xfrm>
            <a:off x="335360" y="1791486"/>
            <a:ext cx="6264696" cy="4801314"/>
          </a:xfrm>
          <a:prstGeom prst="rect">
            <a:avLst/>
          </a:prstGeom>
          <a:noFill/>
        </p:spPr>
        <p:txBody>
          <a:bodyPr wrap="square" rtlCol="0">
            <a:spAutoFit/>
          </a:bodyPr>
          <a:lstStyle/>
          <a:p>
            <a:pPr marL="285750" indent="-285750">
              <a:buFont typeface="Arial" panose="020B0604020202020204" pitchFamily="34" charset="0"/>
              <a:buChar char="•"/>
            </a:pPr>
            <a:r>
              <a:rPr lang="en-IE" dirty="0"/>
              <a:t>X – Rays Discovered </a:t>
            </a:r>
            <a:r>
              <a:rPr lang="en-GB" dirty="0"/>
              <a:t>on November 8, 1895, by Wilhelm Conrad Röntgen.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Discovered Accidentally while he was researching cathode rays, which would later be used in TVs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Röntgen names them X – Rays due to their unknown origins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Within a year of the discovery use of them in medical settings was wide-spread.</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Röntgen wins the Nobel Prize in Physics in 1901 for the revolutionary discovery</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Dangers of radiation from X – Rays not fully understood until many years later.</a:t>
            </a:r>
            <a:endParaRPr lang="en-IE" dirty="0"/>
          </a:p>
        </p:txBody>
      </p:sp>
      <p:pic>
        <p:nvPicPr>
          <p:cNvPr id="10" name="Picture 9" descr="A person looking at an x-ray&#10;&#10;Description automatically generated">
            <a:extLst>
              <a:ext uri="{FF2B5EF4-FFF2-40B4-BE49-F238E27FC236}">
                <a16:creationId xmlns:a16="http://schemas.microsoft.com/office/drawing/2014/main" id="{966A6908-D097-3104-B5B1-34E97E3626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60096" y="3129465"/>
            <a:ext cx="3187689" cy="2125355"/>
          </a:xfrm>
          <a:prstGeom prst="rect">
            <a:avLst/>
          </a:prstGeom>
          <a:ln>
            <a:solidFill>
              <a:schemeClr val="tx1">
                <a:lumMod val="65000"/>
                <a:lumOff val="35000"/>
              </a:schemeClr>
            </a:solidFill>
          </a:ln>
        </p:spPr>
      </p:pic>
    </p:spTree>
    <p:extLst>
      <p:ext uri="{BB962C8B-B14F-4D97-AF65-F5344CB8AC3E}">
        <p14:creationId xmlns:p14="http://schemas.microsoft.com/office/powerpoint/2010/main" val="263767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D5C7-AA0C-D57B-7BCC-032619F7B64E}"/>
              </a:ext>
            </a:extLst>
          </p:cNvPr>
          <p:cNvSpPr>
            <a:spLocks noGrp="1"/>
          </p:cNvSpPr>
          <p:nvPr>
            <p:ph type="title"/>
          </p:nvPr>
        </p:nvSpPr>
        <p:spPr/>
        <p:txBody>
          <a:bodyPr/>
          <a:lstStyle/>
          <a:p>
            <a:r>
              <a:rPr lang="en-IE" dirty="0"/>
              <a:t>Electrocardiogram (ECG)</a:t>
            </a:r>
          </a:p>
        </p:txBody>
      </p:sp>
      <p:pic>
        <p:nvPicPr>
          <p:cNvPr id="10" name="Picture 9" descr="A monitor with a screen showing a graph&#10;&#10;Description automatically generated">
            <a:extLst>
              <a:ext uri="{FF2B5EF4-FFF2-40B4-BE49-F238E27FC236}">
                <a16:creationId xmlns:a16="http://schemas.microsoft.com/office/drawing/2014/main" id="{981A1D11-4AAB-8018-15C8-32CE02C4CF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6080" y="2996952"/>
            <a:ext cx="3997905" cy="2249488"/>
          </a:xfrm>
          <a:prstGeom prst="rect">
            <a:avLst/>
          </a:prstGeom>
          <a:ln>
            <a:solidFill>
              <a:schemeClr val="tx1">
                <a:lumMod val="65000"/>
                <a:lumOff val="35000"/>
              </a:schemeClr>
            </a:solidFill>
          </a:ln>
        </p:spPr>
      </p:pic>
      <p:pic>
        <p:nvPicPr>
          <p:cNvPr id="12" name="Picture 11" descr="Close-up of medical equipment&#10;&#10;Description automatically generated">
            <a:extLst>
              <a:ext uri="{FF2B5EF4-FFF2-40B4-BE49-F238E27FC236}">
                <a16:creationId xmlns:a16="http://schemas.microsoft.com/office/drawing/2014/main" id="{720F9FD1-2DB3-37C9-64CE-6EE127D33C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65929" y="4581128"/>
            <a:ext cx="3044035" cy="2029067"/>
          </a:xfrm>
          <a:prstGeom prst="rect">
            <a:avLst/>
          </a:prstGeom>
          <a:ln>
            <a:solidFill>
              <a:schemeClr val="tx1">
                <a:lumMod val="75000"/>
                <a:lumOff val="25000"/>
              </a:schemeClr>
            </a:solidFill>
          </a:ln>
        </p:spPr>
      </p:pic>
      <p:pic>
        <p:nvPicPr>
          <p:cNvPr id="8" name="Content Placeholder 7" descr="A model of a human heart&#10;&#10;Description automatically generated">
            <a:extLst>
              <a:ext uri="{FF2B5EF4-FFF2-40B4-BE49-F238E27FC236}">
                <a16:creationId xmlns:a16="http://schemas.microsoft.com/office/drawing/2014/main" id="{4358CC83-F399-EE4D-5EB9-E70300D6FB5E}"/>
              </a:ext>
            </a:extLst>
          </p:cNvPr>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9912424" y="1916832"/>
            <a:ext cx="1499659" cy="2249488"/>
          </a:xfrm>
          <a:ln>
            <a:solidFill>
              <a:schemeClr val="tx1">
                <a:lumMod val="75000"/>
                <a:lumOff val="25000"/>
              </a:schemeClr>
            </a:solidFill>
          </a:ln>
        </p:spPr>
      </p:pic>
      <p:sp>
        <p:nvSpPr>
          <p:cNvPr id="14" name="TextBox 13">
            <a:extLst>
              <a:ext uri="{FF2B5EF4-FFF2-40B4-BE49-F238E27FC236}">
                <a16:creationId xmlns:a16="http://schemas.microsoft.com/office/drawing/2014/main" id="{77EA7BE8-DD89-238A-4C45-0768B95B7AB8}"/>
              </a:ext>
            </a:extLst>
          </p:cNvPr>
          <p:cNvSpPr txBox="1"/>
          <p:nvPr/>
        </p:nvSpPr>
        <p:spPr>
          <a:xfrm>
            <a:off x="393724" y="1844824"/>
            <a:ext cx="6264696" cy="4524315"/>
          </a:xfrm>
          <a:prstGeom prst="rect">
            <a:avLst/>
          </a:prstGeom>
          <a:noFill/>
        </p:spPr>
        <p:txBody>
          <a:bodyPr wrap="square" rtlCol="0">
            <a:spAutoFit/>
          </a:bodyPr>
          <a:lstStyle/>
          <a:p>
            <a:pPr marL="285750" indent="-285750">
              <a:buFont typeface="Arial" panose="020B0604020202020204" pitchFamily="34" charset="0"/>
              <a:buChar char="•"/>
            </a:pPr>
            <a:r>
              <a:rPr lang="en-IE" dirty="0"/>
              <a:t>First ECG machine was invented by William Einthoven in 1901</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First Machine weighed over 600 pounds, the modern ECG weighs just 6 pounds</a:t>
            </a:r>
          </a:p>
          <a:p>
            <a:endParaRPr lang="en-IE" dirty="0"/>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Medical use began officially in 1909</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First used to detect irregular heartbeats</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Within 20 years was used to detect a wider variety of problems</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Einthoven was awarded the Nobel Prize in Medicine in 1927 for his invention</a:t>
            </a:r>
          </a:p>
        </p:txBody>
      </p:sp>
    </p:spTree>
    <p:extLst>
      <p:ext uri="{BB962C8B-B14F-4D97-AF65-F5344CB8AC3E}">
        <p14:creationId xmlns:p14="http://schemas.microsoft.com/office/powerpoint/2010/main" val="1881351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1792-3E2A-B62E-E719-93DBE3277E63}"/>
              </a:ext>
            </a:extLst>
          </p:cNvPr>
          <p:cNvSpPr>
            <a:spLocks noGrp="1"/>
          </p:cNvSpPr>
          <p:nvPr>
            <p:ph type="title"/>
          </p:nvPr>
        </p:nvSpPr>
        <p:spPr/>
        <p:txBody>
          <a:bodyPr/>
          <a:lstStyle/>
          <a:p>
            <a:r>
              <a:rPr lang="en-IE" dirty="0"/>
              <a:t>Computer Topography (CT) Scanner</a:t>
            </a:r>
          </a:p>
        </p:txBody>
      </p:sp>
      <p:pic>
        <p:nvPicPr>
          <p:cNvPr id="10" name="Picture 9" descr="A person lying on a ct scan machine&#10;&#10;Description automatically generated">
            <a:extLst>
              <a:ext uri="{FF2B5EF4-FFF2-40B4-BE49-F238E27FC236}">
                <a16:creationId xmlns:a16="http://schemas.microsoft.com/office/drawing/2014/main" id="{59A58E12-E273-2969-912E-41140B3875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0296" y="1844824"/>
            <a:ext cx="2977276" cy="1984851"/>
          </a:xfrm>
          <a:prstGeom prst="rect">
            <a:avLst/>
          </a:prstGeom>
          <a:ln>
            <a:solidFill>
              <a:schemeClr val="tx1">
                <a:lumMod val="65000"/>
                <a:lumOff val="35000"/>
              </a:schemeClr>
            </a:solidFill>
          </a:ln>
        </p:spPr>
      </p:pic>
      <p:pic>
        <p:nvPicPr>
          <p:cNvPr id="8" name="Content Placeholder 7" descr="A close-up of x-ray images&#10;&#10;Description automatically generated">
            <a:extLst>
              <a:ext uri="{FF2B5EF4-FFF2-40B4-BE49-F238E27FC236}">
                <a16:creationId xmlns:a16="http://schemas.microsoft.com/office/drawing/2014/main" id="{64E59033-7638-79E8-14A5-91A0B5025A69}"/>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672064" y="3356992"/>
            <a:ext cx="3672408" cy="2448272"/>
          </a:xfrm>
          <a:ln>
            <a:solidFill>
              <a:schemeClr val="tx1">
                <a:lumMod val="75000"/>
                <a:lumOff val="25000"/>
              </a:schemeClr>
            </a:solidFill>
          </a:ln>
        </p:spPr>
      </p:pic>
      <p:pic>
        <p:nvPicPr>
          <p:cNvPr id="16" name="Picture 15" descr="A person with a laser beam on their head&#10;&#10;Description automatically generated">
            <a:extLst>
              <a:ext uri="{FF2B5EF4-FFF2-40B4-BE49-F238E27FC236}">
                <a16:creationId xmlns:a16="http://schemas.microsoft.com/office/drawing/2014/main" id="{2BB59D5F-AF57-0FF9-5479-82EE4EC62C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63336" y="5047185"/>
            <a:ext cx="2274236" cy="1516157"/>
          </a:xfrm>
          <a:prstGeom prst="rect">
            <a:avLst/>
          </a:prstGeom>
          <a:ln>
            <a:solidFill>
              <a:schemeClr val="tx1">
                <a:lumMod val="75000"/>
                <a:lumOff val="25000"/>
              </a:schemeClr>
            </a:solidFill>
          </a:ln>
        </p:spPr>
      </p:pic>
      <p:sp>
        <p:nvSpPr>
          <p:cNvPr id="19" name="TextBox 18">
            <a:extLst>
              <a:ext uri="{FF2B5EF4-FFF2-40B4-BE49-F238E27FC236}">
                <a16:creationId xmlns:a16="http://schemas.microsoft.com/office/drawing/2014/main" id="{9592D735-4D7E-0FEA-CC3D-D11DE10EC0CA}"/>
              </a:ext>
            </a:extLst>
          </p:cNvPr>
          <p:cNvSpPr txBox="1"/>
          <p:nvPr/>
        </p:nvSpPr>
        <p:spPr>
          <a:xfrm>
            <a:off x="335360" y="2420888"/>
            <a:ext cx="5544616" cy="3693319"/>
          </a:xfrm>
          <a:prstGeom prst="rect">
            <a:avLst/>
          </a:prstGeom>
          <a:noFill/>
        </p:spPr>
        <p:txBody>
          <a:bodyPr wrap="square" rtlCol="0">
            <a:spAutoFit/>
          </a:bodyPr>
          <a:lstStyle/>
          <a:p>
            <a:pPr marL="285750" indent="-285750">
              <a:buFont typeface="Arial" panose="020B0604020202020204" pitchFamily="34" charset="0"/>
              <a:buChar char="•"/>
            </a:pPr>
            <a:r>
              <a:rPr lang="en-IE" dirty="0"/>
              <a:t>First CT Machine was invented by Godfrey Hounsfield and Dr. Allan Cormack in 1971</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Prototype successfully tested in Atkinson Morley Hospital 1971</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Commercially available in 1972</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From 1972 – 1980 over 3 million scans were performed</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Early machines took over a week to scan, process and interpret.</a:t>
            </a:r>
          </a:p>
        </p:txBody>
      </p:sp>
    </p:spTree>
    <p:extLst>
      <p:ext uri="{BB962C8B-B14F-4D97-AF65-F5344CB8AC3E}">
        <p14:creationId xmlns:p14="http://schemas.microsoft.com/office/powerpoint/2010/main" val="423451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se-up of a graph&#10;&#10;Description automatically generated">
            <a:extLst>
              <a:ext uri="{FF2B5EF4-FFF2-40B4-BE49-F238E27FC236}">
                <a16:creationId xmlns:a16="http://schemas.microsoft.com/office/drawing/2014/main" id="{C5ED80CD-09A4-50E8-A6BF-D4645935CF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58619" y="4365104"/>
            <a:ext cx="3426013" cy="2193122"/>
          </a:xfrm>
          <a:prstGeom prst="rect">
            <a:avLst/>
          </a:prstGeom>
          <a:ln>
            <a:solidFill>
              <a:schemeClr val="tx1">
                <a:lumMod val="75000"/>
                <a:lumOff val="25000"/>
              </a:schemeClr>
            </a:solidFill>
          </a:ln>
        </p:spPr>
      </p:pic>
      <p:sp>
        <p:nvSpPr>
          <p:cNvPr id="2" name="Title 1">
            <a:extLst>
              <a:ext uri="{FF2B5EF4-FFF2-40B4-BE49-F238E27FC236}">
                <a16:creationId xmlns:a16="http://schemas.microsoft.com/office/drawing/2014/main" id="{2EF61792-3E2A-B62E-E719-93DBE3277E63}"/>
              </a:ext>
            </a:extLst>
          </p:cNvPr>
          <p:cNvSpPr>
            <a:spLocks noGrp="1"/>
          </p:cNvSpPr>
          <p:nvPr>
            <p:ph type="title"/>
          </p:nvPr>
        </p:nvSpPr>
        <p:spPr/>
        <p:txBody>
          <a:bodyPr/>
          <a:lstStyle/>
          <a:p>
            <a:r>
              <a:rPr lang="en-IE" dirty="0"/>
              <a:t>Electronic Health Records (EHRs)</a:t>
            </a:r>
          </a:p>
        </p:txBody>
      </p:sp>
      <p:pic>
        <p:nvPicPr>
          <p:cNvPr id="8" name="Picture 7" descr="A person wearing a mask and gloves looking at a computer screen&#10;&#10;Description automatically generated">
            <a:extLst>
              <a:ext uri="{FF2B5EF4-FFF2-40B4-BE49-F238E27FC236}">
                <a16:creationId xmlns:a16="http://schemas.microsoft.com/office/drawing/2014/main" id="{CFF0855B-296F-A9F1-5C37-E37DAFF50E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0440" y="2647837"/>
            <a:ext cx="3589040" cy="2430270"/>
          </a:xfrm>
          <a:prstGeom prst="rect">
            <a:avLst/>
          </a:prstGeom>
        </p:spPr>
      </p:pic>
      <p:pic>
        <p:nvPicPr>
          <p:cNvPr id="6" name="Content Placeholder 5" descr="A stack of files on a desk&#10;&#10;Description automatically generated">
            <a:extLst>
              <a:ext uri="{FF2B5EF4-FFF2-40B4-BE49-F238E27FC236}">
                <a16:creationId xmlns:a16="http://schemas.microsoft.com/office/drawing/2014/main" id="{8B486DC8-9C96-DFA5-D397-29DFECC32CA4}"/>
              </a:ext>
            </a:extLst>
          </p:cNvPr>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9624392" y="1877729"/>
            <a:ext cx="2070240" cy="1572181"/>
          </a:xfrm>
          <a:ln>
            <a:solidFill>
              <a:schemeClr val="tx1">
                <a:lumMod val="75000"/>
                <a:lumOff val="25000"/>
              </a:schemeClr>
            </a:solidFill>
          </a:ln>
        </p:spPr>
      </p:pic>
      <p:sp>
        <p:nvSpPr>
          <p:cNvPr id="11" name="TextBox 10">
            <a:extLst>
              <a:ext uri="{FF2B5EF4-FFF2-40B4-BE49-F238E27FC236}">
                <a16:creationId xmlns:a16="http://schemas.microsoft.com/office/drawing/2014/main" id="{43D48114-70A1-2C2E-EB1A-BECA9A34FAB0}"/>
              </a:ext>
            </a:extLst>
          </p:cNvPr>
          <p:cNvSpPr txBox="1"/>
          <p:nvPr/>
        </p:nvSpPr>
        <p:spPr>
          <a:xfrm>
            <a:off x="302639" y="1877729"/>
            <a:ext cx="6408712" cy="4524315"/>
          </a:xfrm>
          <a:prstGeom prst="rect">
            <a:avLst/>
          </a:prstGeom>
          <a:noFill/>
        </p:spPr>
        <p:txBody>
          <a:bodyPr wrap="square" rtlCol="0">
            <a:spAutoFit/>
          </a:bodyPr>
          <a:lstStyle/>
          <a:p>
            <a:pPr marL="285750" indent="-285750">
              <a:buFont typeface="Arial" panose="020B0604020202020204" pitchFamily="34" charset="0"/>
              <a:buChar char="•"/>
            </a:pPr>
            <a:r>
              <a:rPr lang="en-IE" dirty="0"/>
              <a:t>The first EHR system was created at </a:t>
            </a:r>
            <a:r>
              <a:rPr lang="en-GB" dirty="0"/>
              <a:t>the Mayo Clinic in Rochester, Minnesota in the 1960s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Prior to EHRs hospital records were 100% paper.</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Up until the 1980s only the biggest hospitals could afford to have EHRs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From the 1980s they became more affordable and spread throughout hospitals worldwide</a:t>
            </a:r>
          </a:p>
          <a:p>
            <a:endParaRPr lang="en-GB" dirty="0"/>
          </a:p>
          <a:p>
            <a:pPr marL="285750" indent="-285750">
              <a:buFont typeface="Arial" panose="020B0604020202020204" pitchFamily="34" charset="0"/>
              <a:buChar char="•"/>
            </a:pPr>
            <a:r>
              <a:rPr lang="en-GB" dirty="0"/>
              <a:t>Took off in the 1990s as the internet became available and computers more affordable.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Changed from internal systems to internet systems allowing  hospitals to communicate and share information </a:t>
            </a:r>
            <a:endParaRPr lang="en-IE" dirty="0"/>
          </a:p>
        </p:txBody>
      </p:sp>
    </p:spTree>
    <p:extLst>
      <p:ext uri="{BB962C8B-B14F-4D97-AF65-F5344CB8AC3E}">
        <p14:creationId xmlns:p14="http://schemas.microsoft.com/office/powerpoint/2010/main" val="3375130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edical Design 16x9">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41.potx" id="{D7485564-6666-4DDB-B0D3-55F6E694D6E5}" vid="{6E950D30-6FC6-4411-BCFF-468AD9ECA787}"/>
    </a:ext>
  </a:extLst>
</a:theme>
</file>

<file path=ppt/theme/theme2.xml><?xml version="1.0" encoding="utf-8"?>
<a:theme xmlns:a="http://schemas.openxmlformats.org/drawingml/2006/main" name="Office Them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1002</TotalTime>
  <Words>1190</Words>
  <Application>Microsoft Office PowerPoint</Application>
  <PresentationFormat>Widescreen</PresentationFormat>
  <Paragraphs>146</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Franklin Gothic Medium</vt:lpstr>
      <vt:lpstr>Montserrat</vt:lpstr>
      <vt:lpstr>Medical Design 16x9</vt:lpstr>
      <vt:lpstr>CA2 – Group Podcast        Health Tech</vt:lpstr>
      <vt:lpstr>Introduction</vt:lpstr>
      <vt:lpstr>Introduction</vt:lpstr>
      <vt:lpstr>History of Technology in Health (1890 – 2000)</vt:lpstr>
      <vt:lpstr>Emerging technology of the 20th Century</vt:lpstr>
      <vt:lpstr>X – Ray Machine</vt:lpstr>
      <vt:lpstr>Electrocardiogram (ECG)</vt:lpstr>
      <vt:lpstr>Computer Topography (CT) Scanner</vt:lpstr>
      <vt:lpstr>Electronic Health Records (EHRs)</vt:lpstr>
      <vt:lpstr>Health Technology Now</vt:lpstr>
      <vt:lpstr>Future is promising for Health Tech</vt:lpstr>
      <vt:lpstr>What are we trying to improve?</vt:lpstr>
      <vt:lpstr>But first, nanomedicine?</vt:lpstr>
      <vt:lpstr>Nanotechnology – what’s the point?</vt:lpstr>
      <vt:lpstr>Nanorobotics</vt:lpstr>
      <vt:lpstr>Microrobotics – just like nanobots, but bigger</vt:lpstr>
      <vt:lpstr>University of California, San Diego</vt:lpstr>
      <vt:lpstr>Bionaut Labs</vt:lpstr>
      <vt:lpstr>Future of Health Tech</vt:lpstr>
      <vt:lpstr>Bibliography</vt:lpstr>
      <vt:lpstr>Bibliography</vt:lpstr>
      <vt:lpstr>Bibliography aneta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CA2 – Group Podcast        Health Tech</dc:title>
  <dc:creator>Ryan Stokes</dc:creator>
  <cp:lastModifiedBy>Aneta Kotas</cp:lastModifiedBy>
  <cp:revision>13</cp:revision>
  <dcterms:created xsi:type="dcterms:W3CDTF">2023-07-20T15:37:29Z</dcterms:created>
  <dcterms:modified xsi:type="dcterms:W3CDTF">2023-07-27T22:18:59Z</dcterms:modified>
</cp:coreProperties>
</file>